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89" r:id="rId3"/>
    <p:sldId id="263" r:id="rId4"/>
    <p:sldId id="257" r:id="rId5"/>
    <p:sldId id="258" r:id="rId6"/>
    <p:sldId id="260" r:id="rId7"/>
    <p:sldId id="290" r:id="rId8"/>
    <p:sldId id="288" r:id="rId9"/>
    <p:sldId id="291" r:id="rId10"/>
    <p:sldId id="287" r:id="rId11"/>
    <p:sldId id="266" r:id="rId12"/>
    <p:sldId id="286" r:id="rId13"/>
    <p:sldId id="268" r:id="rId14"/>
    <p:sldId id="270" r:id="rId15"/>
    <p:sldId id="298" r:id="rId16"/>
    <p:sldId id="273" r:id="rId17"/>
    <p:sldId id="275" r:id="rId18"/>
    <p:sldId id="296" r:id="rId19"/>
    <p:sldId id="282" r:id="rId20"/>
    <p:sldId id="283" r:id="rId21"/>
    <p:sldId id="284" r:id="rId22"/>
    <p:sldId id="292" r:id="rId23"/>
    <p:sldId id="29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S." initials="LS" lastIdx="1" clrIdx="0">
    <p:extLst>
      <p:ext uri="{19B8F6BF-5375-455C-9EA6-DF929625EA0E}">
        <p15:presenceInfo xmlns:p15="http://schemas.microsoft.com/office/powerpoint/2012/main" userId="dd810660d6dee10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154" autoAdjust="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578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86140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87DE6118-2437-4B30-8E3C-4D2BE6020583}"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452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61686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7DE6118-2437-4B30-8E3C-4D2BE6020583}" type="datetimeFigureOut">
              <a:rPr lang="en-US" smtClean="0"/>
              <a:pPr/>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78491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5960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87DE6118-2437-4B30-8E3C-4D2BE6020583}" type="datetimeFigureOut">
              <a:rPr lang="en-US" smtClean="0"/>
              <a:t>9/11/2022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3444083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7DE6118-2437-4B30-8E3C-4D2BE6020583}" type="datetimeFigureOut">
              <a:rPr lang="en-US" smtClean="0"/>
              <a:t>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81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75101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7DE6118-2437-4B30-8E3C-4D2BE6020583}" type="datetimeFigureOut">
              <a:rPr lang="en-US" smtClean="0"/>
              <a:pPr/>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71554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7DE6118-2437-4B30-8E3C-4D2BE6020583}" type="datetimeFigureOut">
              <a:rPr lang="en-US" smtClean="0"/>
              <a:pPr/>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7868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7DE6118-2437-4B30-8E3C-4D2BE6020583}" type="datetimeFigureOut">
              <a:rPr lang="en-US" smtClean="0"/>
              <a:pPr/>
              <a:t>9/11/2022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39593987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25.pn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0.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82.png"/><Relationship Id="rId16"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3.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903CE-8135-57E5-96E9-B19AEF9C3056}"/>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Random walking</a:t>
            </a:r>
          </a:p>
        </p:txBody>
      </p:sp>
      <p:sp>
        <p:nvSpPr>
          <p:cNvPr id="3" name="副标题 2">
            <a:extLst>
              <a:ext uri="{FF2B5EF4-FFF2-40B4-BE49-F238E27FC236}">
                <a16:creationId xmlns:a16="http://schemas.microsoft.com/office/drawing/2014/main" id="{54066DC0-5157-1216-617D-BE268EFFFA75}"/>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2D &amp; 3D LANDSCAPE</a:t>
            </a:r>
          </a:p>
        </p:txBody>
      </p:sp>
    </p:spTree>
    <p:extLst>
      <p:ext uri="{BB962C8B-B14F-4D97-AF65-F5344CB8AC3E}">
        <p14:creationId xmlns:p14="http://schemas.microsoft.com/office/powerpoint/2010/main" val="3915505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798AF-0F97-C209-F11F-568D7E20624C}"/>
              </a:ext>
            </a:extLst>
          </p:cNvPr>
          <p:cNvSpPr>
            <a:spLocks noGrp="1"/>
          </p:cNvSpPr>
          <p:nvPr>
            <p:ph type="title"/>
          </p:nvPr>
        </p:nvSpPr>
        <p:spPr/>
        <p:txBody>
          <a:bodyPr>
            <a:normAutofit/>
          </a:bodyPr>
          <a:lstStyle/>
          <a:p>
            <a:pPr algn="ctr"/>
            <a:r>
              <a:rPr lang="en-US" b="0" i="0" dirty="0">
                <a:solidFill>
                  <a:srgbClr val="202124"/>
                </a:solidFill>
                <a:effectLst/>
                <a:latin typeface="Times New Roman" panose="02020603050405020304" pitchFamily="18" charset="0"/>
                <a:cs typeface="Times New Roman" panose="02020603050405020304" pitchFamily="18" charset="0"/>
              </a:rPr>
              <a:t>Number of the Original </a:t>
            </a:r>
            <a:r>
              <a:rPr lang="en-US" dirty="0">
                <a:solidFill>
                  <a:srgbClr val="202124"/>
                </a:solidFill>
                <a:latin typeface="Times New Roman" panose="02020603050405020304" pitchFamily="18" charset="0"/>
                <a:cs typeface="Times New Roman" panose="02020603050405020304" pitchFamily="18" charset="0"/>
              </a:rPr>
              <a:t>I</a:t>
            </a:r>
            <a:r>
              <a:rPr lang="en-US" b="0" i="0" dirty="0">
                <a:solidFill>
                  <a:srgbClr val="202124"/>
                </a:solidFill>
                <a:effectLst/>
                <a:latin typeface="Times New Roman" panose="02020603050405020304" pitchFamily="18" charset="0"/>
                <a:cs typeface="Times New Roman" panose="02020603050405020304" pitchFamily="18" charset="0"/>
              </a:rPr>
              <a:t>mage</a:t>
            </a:r>
            <a:endParaRPr lang="en-US" dirty="0">
              <a:latin typeface="Times New Roman" panose="02020603050405020304" pitchFamily="18" charset="0"/>
              <a:cs typeface="Times New Roman" panose="02020603050405020304" pitchFamily="18" charset="0"/>
            </a:endParaRPr>
          </a:p>
        </p:txBody>
      </p:sp>
      <p:sp>
        <p:nvSpPr>
          <p:cNvPr id="8" name="内容占位符 7">
            <a:extLst>
              <a:ext uri="{FF2B5EF4-FFF2-40B4-BE49-F238E27FC236}">
                <a16:creationId xmlns:a16="http://schemas.microsoft.com/office/drawing/2014/main" id="{BF094288-6603-0DAF-8D28-C6E63981B240}"/>
              </a:ext>
            </a:extLst>
          </p:cNvPr>
          <p:cNvSpPr>
            <a:spLocks noGrp="1"/>
          </p:cNvSpPr>
          <p:nvPr>
            <p:ph sz="half" idx="1"/>
          </p:nvPr>
        </p:nvSpPr>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Group 1	Pullover &amp; Trouser </a:t>
            </a:r>
            <a:r>
              <a:rPr lang="en-US" sz="2000" dirty="0">
                <a:latin typeface="Times New Roman" panose="02020603050405020304" pitchFamily="18" charset="0"/>
                <a:cs typeface="Times New Roman" panose="02020603050405020304" pitchFamily="18" charset="0"/>
                <a:sym typeface="Wingdings" panose="05000000000000000000" pitchFamily="2" charset="2"/>
              </a:rPr>
              <a:t> Coat</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5	16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19</a:t>
            </a:r>
          </a:p>
          <a:p>
            <a:pPr marL="0" indent="0">
              <a:buNone/>
            </a:pPr>
            <a:r>
              <a:rPr lang="en-US" sz="2000" dirty="0">
                <a:latin typeface="Times New Roman" panose="02020603050405020304" pitchFamily="18" charset="0"/>
                <a:cs typeface="Times New Roman" panose="02020603050405020304" pitchFamily="18" charset="0"/>
              </a:rPr>
              <a:t>27	38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24</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Group 3 	Sneaker &amp; Ankle Boot </a:t>
            </a:r>
            <a:r>
              <a:rPr lang="en-US" sz="2000" dirty="0">
                <a:latin typeface="Times New Roman" panose="02020603050405020304" pitchFamily="18" charset="0"/>
                <a:cs typeface="Times New Roman" panose="02020603050405020304" pitchFamily="18" charset="0"/>
                <a:sym typeface="Wingdings" panose="05000000000000000000" pitchFamily="2" charset="2"/>
              </a:rPr>
              <a:t> Coat</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6	11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29</a:t>
            </a:r>
          </a:p>
          <a:p>
            <a:pPr marL="0" indent="0">
              <a:buNone/>
            </a:pPr>
            <a:r>
              <a:rPr lang="en-US" sz="2000" dirty="0">
                <a:latin typeface="Times New Roman" panose="02020603050405020304" pitchFamily="18" charset="0"/>
                <a:cs typeface="Times New Roman" panose="02020603050405020304" pitchFamily="18" charset="0"/>
              </a:rPr>
              <a:t>14	15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96</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Group 5 	Top &amp; Shirt </a:t>
            </a:r>
            <a:r>
              <a:rPr lang="en-US" sz="2000" dirty="0">
                <a:latin typeface="Times New Roman" panose="02020603050405020304" pitchFamily="18" charset="0"/>
                <a:cs typeface="Times New Roman" panose="02020603050405020304" pitchFamily="18" charset="0"/>
                <a:sym typeface="Wingdings" panose="05000000000000000000" pitchFamily="2" charset="2"/>
              </a:rPr>
              <a:t> Dress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34	32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47</a:t>
            </a:r>
          </a:p>
          <a:p>
            <a:pPr marL="0" indent="0">
              <a:buNone/>
            </a:pPr>
            <a:r>
              <a:rPr lang="en-US" sz="2000" dirty="0">
                <a:latin typeface="Times New Roman" panose="02020603050405020304" pitchFamily="18" charset="0"/>
                <a:cs typeface="Times New Roman" panose="02020603050405020304" pitchFamily="18" charset="0"/>
              </a:rPr>
              <a:t>4	40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81</a:t>
            </a:r>
          </a:p>
        </p:txBody>
      </p:sp>
      <p:sp>
        <p:nvSpPr>
          <p:cNvPr id="9" name="内容占位符 8">
            <a:extLst>
              <a:ext uri="{FF2B5EF4-FFF2-40B4-BE49-F238E27FC236}">
                <a16:creationId xmlns:a16="http://schemas.microsoft.com/office/drawing/2014/main" id="{17941257-2137-B3B3-796F-4583014AC8B4}"/>
              </a:ext>
            </a:extLst>
          </p:cNvPr>
          <p:cNvSpPr>
            <a:spLocks noGrp="1"/>
          </p:cNvSpPr>
          <p:nvPr>
            <p:ph sz="half" idx="2"/>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Group 2	Dress &amp; Sandal </a:t>
            </a:r>
            <a:r>
              <a:rPr lang="en-US" sz="2000" dirty="0">
                <a:latin typeface="Times New Roman" panose="02020603050405020304" pitchFamily="18" charset="0"/>
                <a:cs typeface="Times New Roman" panose="02020603050405020304" pitchFamily="18" charset="0"/>
                <a:sym typeface="Wingdings" panose="05000000000000000000" pitchFamily="2" charset="2"/>
              </a:rPr>
              <a:t> Top</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3	8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26</a:t>
            </a:r>
          </a:p>
          <a:p>
            <a:pPr marL="0" indent="0">
              <a:buNone/>
            </a:pPr>
            <a:r>
              <a:rPr lang="en-US" sz="2000" dirty="0">
                <a:latin typeface="Times New Roman" panose="02020603050405020304" pitchFamily="18" charset="0"/>
                <a:cs typeface="Times New Roman" panose="02020603050405020304" pitchFamily="18" charset="0"/>
              </a:rPr>
              <a:t>49	63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48</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Group 4 Coat &amp; Sandal </a:t>
            </a:r>
            <a:r>
              <a:rPr lang="en-US" sz="2000" dirty="0">
                <a:latin typeface="Times New Roman" panose="02020603050405020304" pitchFamily="18" charset="0"/>
                <a:cs typeface="Times New Roman" panose="02020603050405020304" pitchFamily="18" charset="0"/>
                <a:sym typeface="Wingdings" panose="05000000000000000000" pitchFamily="2" charset="2"/>
              </a:rPr>
              <a:t> Bag</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22	36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23</a:t>
            </a:r>
          </a:p>
          <a:p>
            <a:pPr marL="0" indent="0">
              <a:buNone/>
            </a:pPr>
            <a:r>
              <a:rPr lang="en-US" sz="2000" dirty="0">
                <a:latin typeface="Times New Roman" panose="02020603050405020304" pitchFamily="18" charset="0"/>
                <a:cs typeface="Times New Roman" panose="02020603050405020304" pitchFamily="18" charset="0"/>
              </a:rPr>
              <a:t>76	82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99</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91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4DA00017-343A-7FB9-BAD5-A96C49F4A741}"/>
              </a:ext>
            </a:extLst>
          </p:cNvPr>
          <p:cNvSpPr txBox="1"/>
          <p:nvPr/>
        </p:nvSpPr>
        <p:spPr>
          <a:xfrm>
            <a:off x="2021615" y="108676"/>
            <a:ext cx="8148770" cy="553998"/>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Group 1a VS. Group 1b		Pullover &amp; Trouser </a:t>
            </a:r>
            <a:r>
              <a:rPr lang="en-US" sz="3000" dirty="0">
                <a:latin typeface="Times New Roman" panose="02020603050405020304" pitchFamily="18" charset="0"/>
                <a:cs typeface="Times New Roman" panose="02020603050405020304" pitchFamily="18" charset="0"/>
                <a:sym typeface="Wingdings" panose="05000000000000000000" pitchFamily="2" charset="2"/>
              </a:rPr>
              <a:t> Coat</a:t>
            </a:r>
            <a:endParaRPr lang="en-US" sz="3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AB1FFA9-99FB-2587-1406-1E6CB68222F1}"/>
              </a:ext>
            </a:extLst>
          </p:cNvPr>
          <p:cNvPicPr>
            <a:picLocks noChangeAspect="1"/>
          </p:cNvPicPr>
          <p:nvPr/>
        </p:nvPicPr>
        <p:blipFill>
          <a:blip r:embed="rId2"/>
          <a:stretch>
            <a:fillRect/>
          </a:stretch>
        </p:blipFill>
        <p:spPr>
          <a:xfrm>
            <a:off x="977216" y="737416"/>
            <a:ext cx="1047750" cy="1047750"/>
          </a:xfrm>
          <a:prstGeom prst="rect">
            <a:avLst/>
          </a:prstGeom>
        </p:spPr>
      </p:pic>
      <p:pic>
        <p:nvPicPr>
          <p:cNvPr id="10" name="图片 9">
            <a:extLst>
              <a:ext uri="{FF2B5EF4-FFF2-40B4-BE49-F238E27FC236}">
                <a16:creationId xmlns:a16="http://schemas.microsoft.com/office/drawing/2014/main" id="{F97155B6-EFA5-2774-FF2A-80A97327E907}"/>
              </a:ext>
            </a:extLst>
          </p:cNvPr>
          <p:cNvPicPr>
            <a:picLocks noChangeAspect="1"/>
          </p:cNvPicPr>
          <p:nvPr/>
        </p:nvPicPr>
        <p:blipFill>
          <a:blip r:embed="rId3"/>
          <a:stretch>
            <a:fillRect/>
          </a:stretch>
        </p:blipFill>
        <p:spPr>
          <a:xfrm>
            <a:off x="4225777" y="780169"/>
            <a:ext cx="1051430" cy="1051430"/>
          </a:xfrm>
          <a:prstGeom prst="rect">
            <a:avLst/>
          </a:prstGeom>
        </p:spPr>
      </p:pic>
      <p:pic>
        <p:nvPicPr>
          <p:cNvPr id="12" name="图片 11">
            <a:extLst>
              <a:ext uri="{FF2B5EF4-FFF2-40B4-BE49-F238E27FC236}">
                <a16:creationId xmlns:a16="http://schemas.microsoft.com/office/drawing/2014/main" id="{696B34EB-8633-0753-0062-3A811BB35A80}"/>
              </a:ext>
            </a:extLst>
          </p:cNvPr>
          <p:cNvPicPr>
            <a:picLocks noChangeAspect="1"/>
          </p:cNvPicPr>
          <p:nvPr/>
        </p:nvPicPr>
        <p:blipFill>
          <a:blip r:embed="rId4"/>
          <a:stretch>
            <a:fillRect/>
          </a:stretch>
        </p:blipFill>
        <p:spPr>
          <a:xfrm>
            <a:off x="977216" y="1992632"/>
            <a:ext cx="1047751" cy="1047751"/>
          </a:xfrm>
          <a:prstGeom prst="rect">
            <a:avLst/>
          </a:prstGeom>
        </p:spPr>
      </p:pic>
      <p:pic>
        <p:nvPicPr>
          <p:cNvPr id="15" name="图片 14">
            <a:extLst>
              <a:ext uri="{FF2B5EF4-FFF2-40B4-BE49-F238E27FC236}">
                <a16:creationId xmlns:a16="http://schemas.microsoft.com/office/drawing/2014/main" id="{FA861ADD-8959-3199-5A40-BC2E79E7A2B3}"/>
              </a:ext>
            </a:extLst>
          </p:cNvPr>
          <p:cNvPicPr>
            <a:picLocks noChangeAspect="1"/>
          </p:cNvPicPr>
          <p:nvPr/>
        </p:nvPicPr>
        <p:blipFill>
          <a:blip r:embed="rId5"/>
          <a:stretch>
            <a:fillRect/>
          </a:stretch>
        </p:blipFill>
        <p:spPr>
          <a:xfrm>
            <a:off x="2580906" y="1992632"/>
            <a:ext cx="1047750" cy="1047750"/>
          </a:xfrm>
          <a:prstGeom prst="rect">
            <a:avLst/>
          </a:prstGeom>
        </p:spPr>
      </p:pic>
      <p:pic>
        <p:nvPicPr>
          <p:cNvPr id="17" name="图片 16">
            <a:extLst>
              <a:ext uri="{FF2B5EF4-FFF2-40B4-BE49-F238E27FC236}">
                <a16:creationId xmlns:a16="http://schemas.microsoft.com/office/drawing/2014/main" id="{DF4037E2-B59D-7150-B4B5-F7AC8784057A}"/>
              </a:ext>
            </a:extLst>
          </p:cNvPr>
          <p:cNvPicPr>
            <a:picLocks noChangeAspect="1"/>
          </p:cNvPicPr>
          <p:nvPr/>
        </p:nvPicPr>
        <p:blipFill>
          <a:blip r:embed="rId6"/>
          <a:stretch>
            <a:fillRect/>
          </a:stretch>
        </p:blipFill>
        <p:spPr>
          <a:xfrm>
            <a:off x="4233030" y="2011036"/>
            <a:ext cx="1047750" cy="1047750"/>
          </a:xfrm>
          <a:prstGeom prst="rect">
            <a:avLst/>
          </a:prstGeom>
        </p:spPr>
      </p:pic>
      <p:pic>
        <p:nvPicPr>
          <p:cNvPr id="20" name="图片 19">
            <a:extLst>
              <a:ext uri="{FF2B5EF4-FFF2-40B4-BE49-F238E27FC236}">
                <a16:creationId xmlns:a16="http://schemas.microsoft.com/office/drawing/2014/main" id="{608183BC-70E0-EDD1-59B2-C9BB28E95341}"/>
              </a:ext>
            </a:extLst>
          </p:cNvPr>
          <p:cNvPicPr>
            <a:picLocks noChangeAspect="1"/>
          </p:cNvPicPr>
          <p:nvPr/>
        </p:nvPicPr>
        <p:blipFill>
          <a:blip r:embed="rId7"/>
          <a:stretch>
            <a:fillRect/>
          </a:stretch>
        </p:blipFill>
        <p:spPr>
          <a:xfrm>
            <a:off x="977216" y="3247849"/>
            <a:ext cx="1047751" cy="1047751"/>
          </a:xfrm>
          <a:prstGeom prst="rect">
            <a:avLst/>
          </a:prstGeom>
        </p:spPr>
      </p:pic>
      <p:pic>
        <p:nvPicPr>
          <p:cNvPr id="23" name="图片 22">
            <a:extLst>
              <a:ext uri="{FF2B5EF4-FFF2-40B4-BE49-F238E27FC236}">
                <a16:creationId xmlns:a16="http://schemas.microsoft.com/office/drawing/2014/main" id="{55F7B27F-4819-E7A0-4BE9-153284168796}"/>
              </a:ext>
            </a:extLst>
          </p:cNvPr>
          <p:cNvPicPr>
            <a:picLocks noChangeAspect="1"/>
          </p:cNvPicPr>
          <p:nvPr/>
        </p:nvPicPr>
        <p:blipFill>
          <a:blip r:embed="rId7"/>
          <a:stretch>
            <a:fillRect/>
          </a:stretch>
        </p:blipFill>
        <p:spPr>
          <a:xfrm>
            <a:off x="2580906" y="3247849"/>
            <a:ext cx="1047751" cy="1047751"/>
          </a:xfrm>
          <a:prstGeom prst="rect">
            <a:avLst/>
          </a:prstGeom>
        </p:spPr>
      </p:pic>
      <p:pic>
        <p:nvPicPr>
          <p:cNvPr id="24" name="图片 23">
            <a:extLst>
              <a:ext uri="{FF2B5EF4-FFF2-40B4-BE49-F238E27FC236}">
                <a16:creationId xmlns:a16="http://schemas.microsoft.com/office/drawing/2014/main" id="{2E62A7B3-5F97-AD84-57F8-99156CE149C6}"/>
              </a:ext>
            </a:extLst>
          </p:cNvPr>
          <p:cNvPicPr>
            <a:picLocks noChangeAspect="1"/>
          </p:cNvPicPr>
          <p:nvPr/>
        </p:nvPicPr>
        <p:blipFill>
          <a:blip r:embed="rId7"/>
          <a:stretch>
            <a:fillRect/>
          </a:stretch>
        </p:blipFill>
        <p:spPr>
          <a:xfrm>
            <a:off x="4229456" y="3256427"/>
            <a:ext cx="1047751" cy="1047751"/>
          </a:xfrm>
          <a:prstGeom prst="rect">
            <a:avLst/>
          </a:prstGeom>
        </p:spPr>
      </p:pic>
      <p:pic>
        <p:nvPicPr>
          <p:cNvPr id="19" name="图片 18">
            <a:extLst>
              <a:ext uri="{FF2B5EF4-FFF2-40B4-BE49-F238E27FC236}">
                <a16:creationId xmlns:a16="http://schemas.microsoft.com/office/drawing/2014/main" id="{D1DB7FF3-90FC-807F-51D7-56B6E7BE16C2}"/>
              </a:ext>
            </a:extLst>
          </p:cNvPr>
          <p:cNvPicPr>
            <a:picLocks noChangeAspect="1"/>
          </p:cNvPicPr>
          <p:nvPr/>
        </p:nvPicPr>
        <p:blipFill>
          <a:blip r:embed="rId8"/>
          <a:stretch>
            <a:fillRect/>
          </a:stretch>
        </p:blipFill>
        <p:spPr>
          <a:xfrm>
            <a:off x="2590165" y="737416"/>
            <a:ext cx="1070968" cy="1070968"/>
          </a:xfrm>
          <a:prstGeom prst="rect">
            <a:avLst/>
          </a:prstGeom>
        </p:spPr>
      </p:pic>
      <p:pic>
        <p:nvPicPr>
          <p:cNvPr id="42" name="图片 41">
            <a:extLst>
              <a:ext uri="{FF2B5EF4-FFF2-40B4-BE49-F238E27FC236}">
                <a16:creationId xmlns:a16="http://schemas.microsoft.com/office/drawing/2014/main" id="{26C2CB06-7613-A213-3E8C-ADA1EFDC0C3B}"/>
              </a:ext>
            </a:extLst>
          </p:cNvPr>
          <p:cNvPicPr>
            <a:picLocks noChangeAspect="1"/>
          </p:cNvPicPr>
          <p:nvPr/>
        </p:nvPicPr>
        <p:blipFill>
          <a:blip r:embed="rId9"/>
          <a:stretch>
            <a:fillRect/>
          </a:stretch>
        </p:blipFill>
        <p:spPr>
          <a:xfrm>
            <a:off x="6932788" y="761964"/>
            <a:ext cx="1043571" cy="1043571"/>
          </a:xfrm>
          <a:prstGeom prst="rect">
            <a:avLst/>
          </a:prstGeom>
        </p:spPr>
      </p:pic>
      <p:pic>
        <p:nvPicPr>
          <p:cNvPr id="44" name="图片 43">
            <a:extLst>
              <a:ext uri="{FF2B5EF4-FFF2-40B4-BE49-F238E27FC236}">
                <a16:creationId xmlns:a16="http://schemas.microsoft.com/office/drawing/2014/main" id="{A3018543-810C-079E-76D0-A9159E833B47}"/>
              </a:ext>
            </a:extLst>
          </p:cNvPr>
          <p:cNvPicPr>
            <a:picLocks noChangeAspect="1"/>
          </p:cNvPicPr>
          <p:nvPr/>
        </p:nvPicPr>
        <p:blipFill>
          <a:blip r:embed="rId10"/>
          <a:stretch>
            <a:fillRect/>
          </a:stretch>
        </p:blipFill>
        <p:spPr>
          <a:xfrm>
            <a:off x="8434879" y="761965"/>
            <a:ext cx="1047750" cy="1047750"/>
          </a:xfrm>
          <a:prstGeom prst="rect">
            <a:avLst/>
          </a:prstGeom>
        </p:spPr>
      </p:pic>
      <p:pic>
        <p:nvPicPr>
          <p:cNvPr id="46" name="图片 45">
            <a:extLst>
              <a:ext uri="{FF2B5EF4-FFF2-40B4-BE49-F238E27FC236}">
                <a16:creationId xmlns:a16="http://schemas.microsoft.com/office/drawing/2014/main" id="{EBE89158-7B23-3F66-D882-C84227AE2E62}"/>
              </a:ext>
            </a:extLst>
          </p:cNvPr>
          <p:cNvPicPr>
            <a:picLocks noChangeAspect="1"/>
          </p:cNvPicPr>
          <p:nvPr/>
        </p:nvPicPr>
        <p:blipFill>
          <a:blip r:embed="rId11"/>
          <a:stretch>
            <a:fillRect/>
          </a:stretch>
        </p:blipFill>
        <p:spPr>
          <a:xfrm>
            <a:off x="9936745" y="728838"/>
            <a:ext cx="1043571" cy="1043571"/>
          </a:xfrm>
          <a:prstGeom prst="rect">
            <a:avLst/>
          </a:prstGeom>
        </p:spPr>
      </p:pic>
      <p:pic>
        <p:nvPicPr>
          <p:cNvPr id="48" name="图片 47">
            <a:extLst>
              <a:ext uri="{FF2B5EF4-FFF2-40B4-BE49-F238E27FC236}">
                <a16:creationId xmlns:a16="http://schemas.microsoft.com/office/drawing/2014/main" id="{0945843D-09C6-50D1-E85E-80ABD4327B6A}"/>
              </a:ext>
            </a:extLst>
          </p:cNvPr>
          <p:cNvPicPr>
            <a:picLocks noChangeAspect="1"/>
          </p:cNvPicPr>
          <p:nvPr/>
        </p:nvPicPr>
        <p:blipFill>
          <a:blip r:embed="rId12"/>
          <a:stretch>
            <a:fillRect/>
          </a:stretch>
        </p:blipFill>
        <p:spPr>
          <a:xfrm>
            <a:off x="6927640" y="2011035"/>
            <a:ext cx="1047750" cy="1047750"/>
          </a:xfrm>
          <a:prstGeom prst="rect">
            <a:avLst/>
          </a:prstGeom>
        </p:spPr>
      </p:pic>
      <p:pic>
        <p:nvPicPr>
          <p:cNvPr id="50" name="图片 49">
            <a:extLst>
              <a:ext uri="{FF2B5EF4-FFF2-40B4-BE49-F238E27FC236}">
                <a16:creationId xmlns:a16="http://schemas.microsoft.com/office/drawing/2014/main" id="{26CD9A21-4461-0B33-09E8-78B7B04C46BC}"/>
              </a:ext>
            </a:extLst>
          </p:cNvPr>
          <p:cNvPicPr>
            <a:picLocks noChangeAspect="1"/>
          </p:cNvPicPr>
          <p:nvPr/>
        </p:nvPicPr>
        <p:blipFill>
          <a:blip r:embed="rId13"/>
          <a:stretch>
            <a:fillRect/>
          </a:stretch>
        </p:blipFill>
        <p:spPr>
          <a:xfrm>
            <a:off x="8434878" y="2017054"/>
            <a:ext cx="1047750" cy="1047750"/>
          </a:xfrm>
          <a:prstGeom prst="rect">
            <a:avLst/>
          </a:prstGeom>
        </p:spPr>
      </p:pic>
      <p:pic>
        <p:nvPicPr>
          <p:cNvPr id="52" name="图片 51">
            <a:extLst>
              <a:ext uri="{FF2B5EF4-FFF2-40B4-BE49-F238E27FC236}">
                <a16:creationId xmlns:a16="http://schemas.microsoft.com/office/drawing/2014/main" id="{AF00EB1A-AC1E-33F1-48EF-157963F284EF}"/>
              </a:ext>
            </a:extLst>
          </p:cNvPr>
          <p:cNvPicPr>
            <a:picLocks noChangeAspect="1"/>
          </p:cNvPicPr>
          <p:nvPr/>
        </p:nvPicPr>
        <p:blipFill>
          <a:blip r:embed="rId14"/>
          <a:stretch>
            <a:fillRect/>
          </a:stretch>
        </p:blipFill>
        <p:spPr>
          <a:xfrm>
            <a:off x="9936745" y="1973729"/>
            <a:ext cx="1053769" cy="1053769"/>
          </a:xfrm>
          <a:prstGeom prst="rect">
            <a:avLst/>
          </a:prstGeom>
        </p:spPr>
      </p:pic>
      <p:pic>
        <p:nvPicPr>
          <p:cNvPr id="54" name="图片 53">
            <a:extLst>
              <a:ext uri="{FF2B5EF4-FFF2-40B4-BE49-F238E27FC236}">
                <a16:creationId xmlns:a16="http://schemas.microsoft.com/office/drawing/2014/main" id="{25210A8D-345D-CB4F-ACD6-5EF976D249A7}"/>
              </a:ext>
            </a:extLst>
          </p:cNvPr>
          <p:cNvPicPr>
            <a:picLocks noChangeAspect="1"/>
          </p:cNvPicPr>
          <p:nvPr/>
        </p:nvPicPr>
        <p:blipFill>
          <a:blip r:embed="rId15"/>
          <a:stretch>
            <a:fillRect/>
          </a:stretch>
        </p:blipFill>
        <p:spPr>
          <a:xfrm>
            <a:off x="6936467" y="3256427"/>
            <a:ext cx="1047750" cy="1047750"/>
          </a:xfrm>
          <a:prstGeom prst="rect">
            <a:avLst/>
          </a:prstGeom>
        </p:spPr>
      </p:pic>
      <p:pic>
        <p:nvPicPr>
          <p:cNvPr id="56" name="图片 55">
            <a:extLst>
              <a:ext uri="{FF2B5EF4-FFF2-40B4-BE49-F238E27FC236}">
                <a16:creationId xmlns:a16="http://schemas.microsoft.com/office/drawing/2014/main" id="{DCB9B73F-A807-3FC7-100A-F8EAFF794213}"/>
              </a:ext>
            </a:extLst>
          </p:cNvPr>
          <p:cNvPicPr>
            <a:picLocks noChangeAspect="1"/>
          </p:cNvPicPr>
          <p:nvPr/>
        </p:nvPicPr>
        <p:blipFill>
          <a:blip r:embed="rId15"/>
          <a:stretch>
            <a:fillRect/>
          </a:stretch>
        </p:blipFill>
        <p:spPr>
          <a:xfrm>
            <a:off x="8438334" y="3256427"/>
            <a:ext cx="1047750" cy="1047750"/>
          </a:xfrm>
          <a:prstGeom prst="rect">
            <a:avLst/>
          </a:prstGeom>
        </p:spPr>
      </p:pic>
      <p:pic>
        <p:nvPicPr>
          <p:cNvPr id="58" name="图片 57">
            <a:extLst>
              <a:ext uri="{FF2B5EF4-FFF2-40B4-BE49-F238E27FC236}">
                <a16:creationId xmlns:a16="http://schemas.microsoft.com/office/drawing/2014/main" id="{FAFDAD62-AC99-DD19-EF56-7228C1B92E7B}"/>
              </a:ext>
            </a:extLst>
          </p:cNvPr>
          <p:cNvPicPr>
            <a:picLocks noChangeAspect="1"/>
          </p:cNvPicPr>
          <p:nvPr/>
        </p:nvPicPr>
        <p:blipFill>
          <a:blip r:embed="rId15"/>
          <a:stretch>
            <a:fillRect/>
          </a:stretch>
        </p:blipFill>
        <p:spPr>
          <a:xfrm>
            <a:off x="9934655" y="3219121"/>
            <a:ext cx="1047750" cy="1047750"/>
          </a:xfrm>
          <a:prstGeom prst="rect">
            <a:avLst/>
          </a:prstGeom>
        </p:spPr>
      </p:pic>
      <p:pic>
        <p:nvPicPr>
          <p:cNvPr id="60" name="Picture 2">
            <a:extLst>
              <a:ext uri="{FF2B5EF4-FFF2-40B4-BE49-F238E27FC236}">
                <a16:creationId xmlns:a16="http://schemas.microsoft.com/office/drawing/2014/main" id="{F24E4D2E-DF10-95DA-BA80-5C911A0A20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030" y="4465210"/>
            <a:ext cx="5661061"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a:extLst>
              <a:ext uri="{FF2B5EF4-FFF2-40B4-BE49-F238E27FC236}">
                <a16:creationId xmlns:a16="http://schemas.microsoft.com/office/drawing/2014/main" id="{6C786659-51DA-C32C-D973-2CBFD4E378D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04911" y="4495800"/>
            <a:ext cx="5530918"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030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454FA-CBC0-C009-1B19-9ACAD342ECD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Experiments Result from Group 1</a:t>
            </a:r>
          </a:p>
        </p:txBody>
      </p:sp>
      <p:sp>
        <p:nvSpPr>
          <p:cNvPr id="3" name="内容占位符 2">
            <a:extLst>
              <a:ext uri="{FF2B5EF4-FFF2-40B4-BE49-F238E27FC236}">
                <a16:creationId xmlns:a16="http://schemas.microsoft.com/office/drawing/2014/main" id="{32B1078E-E577-7940-2AEF-1610B83AA86C}"/>
              </a:ext>
            </a:extLst>
          </p:cNvPr>
          <p:cNvSpPr>
            <a:spLocks noGrp="1"/>
          </p:cNvSpPr>
          <p:nvPr>
            <p:ph idx="1"/>
          </p:nvPr>
        </p:nvSpPr>
        <p:spPr/>
        <p:txBody>
          <a:bodyPr>
            <a:noAutofit/>
          </a:bodyPr>
          <a:lstStyle/>
          <a:p>
            <a:pPr eaLnBrk="0" fontAlgn="base" hangingPunct="0">
              <a:lnSpc>
                <a:spcPct val="100000"/>
              </a:lnSpc>
              <a:spcBef>
                <a:spcPct val="0"/>
              </a:spcBef>
              <a:spcAft>
                <a:spcPct val="0"/>
              </a:spcAft>
            </a:pPr>
            <a:endPar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As the images changes from pullover and trouser to coat, the probability of the images being predicted as pullover and trouser decreases, while the probability of being predicted as coat increases. </a:t>
            </a:r>
            <a:r>
              <a:rPr kumimoji="0" lang="en-US" altLang="en-US" sz="2000" b="0" i="0" u="none" strike="noStrike" cap="none" normalizeH="0" baseline="0" dirty="0">
                <a:ln>
                  <a:noFill/>
                </a:ln>
                <a:solidFill>
                  <a:srgbClr val="202124"/>
                </a:solidFill>
                <a:effectLst/>
                <a:latin typeface="Times New Roman" panose="02020603050405020304" pitchFamily="18" charset="0"/>
                <a:ea typeface="inherit"/>
                <a:cs typeface="Times New Roman" panose="02020603050405020304" pitchFamily="18" charset="0"/>
              </a:rPr>
              <a:t>In addition, the probability of pictures being predicted as pullovers and trousers shows periodic changes, this is because the order in which pictures are displayed is from left to right on a top-to-bottom basis, just like the order in which most people read text. </a:t>
            </a:r>
            <a:br>
              <a:rPr lang="en-US" altLang="en-US" sz="2000" dirty="0">
                <a:solidFill>
                  <a:srgbClr val="202124"/>
                </a:solidFill>
                <a:latin typeface="Times New Roman" panose="02020603050405020304" pitchFamily="18" charset="0"/>
                <a:ea typeface="inherit"/>
                <a:cs typeface="Times New Roman" panose="02020603050405020304" pitchFamily="18" charset="0"/>
              </a:rPr>
            </a:br>
            <a:endParaRPr lang="en-US" altLang="en-US" sz="2000" dirty="0">
              <a:solidFill>
                <a:srgbClr val="202124"/>
              </a:solidFill>
              <a:latin typeface="Times New Roman" panose="02020603050405020304" pitchFamily="18" charset="0"/>
              <a:ea typeface="inherit"/>
              <a:cs typeface="Times New Roman" panose="02020603050405020304" pitchFamily="18"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In the second experiment, the probability of being predicted to be a coat did not increase as the pullover morphed into a coat, but rather fluctuated and changed periodically between being predicted to be a coat and a pullover. There may be a variety of factors contributing to this result, including a coat fit that is very close to a pullover. </a:t>
            </a:r>
            <a:r>
              <a:rPr kumimoji="0" lang="en-US" altLang="en-US" sz="2000" b="0" i="0" u="none" strike="noStrike" cap="none" normalizeH="0" baseline="0" dirty="0">
                <a:ln>
                  <a:noFill/>
                </a:ln>
                <a:solidFill>
                  <a:srgbClr val="202124"/>
                </a:solidFill>
                <a:effectLst/>
                <a:latin typeface="Times New Roman" panose="02020603050405020304" pitchFamily="18" charset="0"/>
                <a:ea typeface="inherit"/>
                <a:cs typeface="Times New Roman" panose="02020603050405020304" pitchFamily="18" charset="0"/>
              </a:rPr>
              <a:t>We're not sure exactly what features the computer uses to identify coats. </a:t>
            </a:r>
            <a:r>
              <a:rPr lang="en-US" altLang="en-US" sz="2000" dirty="0">
                <a:solidFill>
                  <a:srgbClr val="202124"/>
                </a:solidFill>
                <a:latin typeface="Times New Roman" panose="02020603050405020304" pitchFamily="18" charset="0"/>
                <a:ea typeface="inherit"/>
                <a:cs typeface="Times New Roman" panose="02020603050405020304" pitchFamily="18" charset="0"/>
              </a:rPr>
              <a:t>However,</a:t>
            </a:r>
            <a:r>
              <a:rPr kumimoji="0" lang="en-US" altLang="en-US" sz="2000" b="0" i="0" u="none" strike="noStrike" cap="none" normalizeH="0" baseline="0" dirty="0">
                <a:ln>
                  <a:noFill/>
                </a:ln>
                <a:solidFill>
                  <a:srgbClr val="202124"/>
                </a:solidFill>
                <a:effectLst/>
                <a:latin typeface="Times New Roman" panose="02020603050405020304" pitchFamily="18" charset="0"/>
                <a:ea typeface="inherit"/>
                <a:cs typeface="Times New Roman" panose="02020603050405020304" pitchFamily="18" charset="0"/>
              </a:rPr>
              <a:t> a pullover generally does not have zippers, while some coats do. </a:t>
            </a: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If this is a factor the computer uses to identify them, the coat in the second experiment are undoubtedly more like a pullover.</a:t>
            </a:r>
            <a:endParaRPr kumimoji="0" lang="en-US" altLang="en-US" sz="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227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4DA00017-343A-7FB9-BAD5-A96C49F4A741}"/>
              </a:ext>
            </a:extLst>
          </p:cNvPr>
          <p:cNvSpPr txBox="1"/>
          <p:nvPr/>
        </p:nvSpPr>
        <p:spPr>
          <a:xfrm>
            <a:off x="2112939" y="240709"/>
            <a:ext cx="8372678" cy="553998"/>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Group 2a VS. Group 2b			Dress &amp; Sandal </a:t>
            </a:r>
            <a:r>
              <a:rPr lang="en-US" sz="3000" dirty="0">
                <a:latin typeface="Times New Roman" panose="02020603050405020304" pitchFamily="18" charset="0"/>
                <a:cs typeface="Times New Roman" panose="02020603050405020304" pitchFamily="18" charset="0"/>
                <a:sym typeface="Wingdings" panose="05000000000000000000" pitchFamily="2" charset="2"/>
              </a:rPr>
              <a:t> Top</a:t>
            </a:r>
            <a:endParaRPr lang="en-US" sz="3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9849E97-05BF-AFEA-8EC6-60821358664B}"/>
              </a:ext>
            </a:extLst>
          </p:cNvPr>
          <p:cNvPicPr>
            <a:picLocks noChangeAspect="1"/>
          </p:cNvPicPr>
          <p:nvPr/>
        </p:nvPicPr>
        <p:blipFill>
          <a:blip r:embed="rId2"/>
          <a:stretch>
            <a:fillRect/>
          </a:stretch>
        </p:blipFill>
        <p:spPr>
          <a:xfrm>
            <a:off x="2516764" y="891841"/>
            <a:ext cx="1041604" cy="1041604"/>
          </a:xfrm>
          <a:prstGeom prst="rect">
            <a:avLst/>
          </a:prstGeom>
        </p:spPr>
      </p:pic>
      <p:pic>
        <p:nvPicPr>
          <p:cNvPr id="9" name="图片 8">
            <a:extLst>
              <a:ext uri="{FF2B5EF4-FFF2-40B4-BE49-F238E27FC236}">
                <a16:creationId xmlns:a16="http://schemas.microsoft.com/office/drawing/2014/main" id="{F7E35CB7-BDC0-D667-A334-B1AC3321563B}"/>
              </a:ext>
            </a:extLst>
          </p:cNvPr>
          <p:cNvPicPr>
            <a:picLocks noChangeAspect="1"/>
          </p:cNvPicPr>
          <p:nvPr/>
        </p:nvPicPr>
        <p:blipFill>
          <a:blip r:embed="rId3"/>
          <a:stretch>
            <a:fillRect/>
          </a:stretch>
        </p:blipFill>
        <p:spPr>
          <a:xfrm>
            <a:off x="4157651" y="891840"/>
            <a:ext cx="1041604" cy="1041604"/>
          </a:xfrm>
          <a:prstGeom prst="rect">
            <a:avLst/>
          </a:prstGeom>
        </p:spPr>
      </p:pic>
      <p:pic>
        <p:nvPicPr>
          <p:cNvPr id="16" name="图片 15">
            <a:extLst>
              <a:ext uri="{FF2B5EF4-FFF2-40B4-BE49-F238E27FC236}">
                <a16:creationId xmlns:a16="http://schemas.microsoft.com/office/drawing/2014/main" id="{FE033CE7-6095-A3E1-8D07-7BF28A5150D1}"/>
              </a:ext>
            </a:extLst>
          </p:cNvPr>
          <p:cNvPicPr>
            <a:picLocks noChangeAspect="1"/>
          </p:cNvPicPr>
          <p:nvPr/>
        </p:nvPicPr>
        <p:blipFill>
          <a:blip r:embed="rId4"/>
          <a:stretch>
            <a:fillRect/>
          </a:stretch>
        </p:blipFill>
        <p:spPr>
          <a:xfrm>
            <a:off x="2516764" y="2135849"/>
            <a:ext cx="1041604" cy="1041604"/>
          </a:xfrm>
          <a:prstGeom prst="rect">
            <a:avLst/>
          </a:prstGeom>
        </p:spPr>
      </p:pic>
      <p:pic>
        <p:nvPicPr>
          <p:cNvPr id="19" name="图片 18">
            <a:extLst>
              <a:ext uri="{FF2B5EF4-FFF2-40B4-BE49-F238E27FC236}">
                <a16:creationId xmlns:a16="http://schemas.microsoft.com/office/drawing/2014/main" id="{0246B037-CD2E-F790-A7EC-19CFA461E350}"/>
              </a:ext>
            </a:extLst>
          </p:cNvPr>
          <p:cNvPicPr>
            <a:picLocks noChangeAspect="1"/>
          </p:cNvPicPr>
          <p:nvPr/>
        </p:nvPicPr>
        <p:blipFill>
          <a:blip r:embed="rId5"/>
          <a:stretch>
            <a:fillRect/>
          </a:stretch>
        </p:blipFill>
        <p:spPr>
          <a:xfrm>
            <a:off x="4157652" y="2143991"/>
            <a:ext cx="1041604" cy="1041604"/>
          </a:xfrm>
          <a:prstGeom prst="rect">
            <a:avLst/>
          </a:prstGeom>
        </p:spPr>
      </p:pic>
      <p:pic>
        <p:nvPicPr>
          <p:cNvPr id="22" name="图片 21">
            <a:extLst>
              <a:ext uri="{FF2B5EF4-FFF2-40B4-BE49-F238E27FC236}">
                <a16:creationId xmlns:a16="http://schemas.microsoft.com/office/drawing/2014/main" id="{4B0DF964-1EE1-C39F-B2D6-7E44EFEE959B}"/>
              </a:ext>
            </a:extLst>
          </p:cNvPr>
          <p:cNvPicPr>
            <a:picLocks noChangeAspect="1"/>
          </p:cNvPicPr>
          <p:nvPr/>
        </p:nvPicPr>
        <p:blipFill>
          <a:blip r:embed="rId6"/>
          <a:stretch>
            <a:fillRect/>
          </a:stretch>
        </p:blipFill>
        <p:spPr>
          <a:xfrm>
            <a:off x="936101" y="3375470"/>
            <a:ext cx="1047752" cy="1047752"/>
          </a:xfrm>
          <a:prstGeom prst="rect">
            <a:avLst/>
          </a:prstGeom>
        </p:spPr>
      </p:pic>
      <p:pic>
        <p:nvPicPr>
          <p:cNvPr id="25" name="图片 24">
            <a:extLst>
              <a:ext uri="{FF2B5EF4-FFF2-40B4-BE49-F238E27FC236}">
                <a16:creationId xmlns:a16="http://schemas.microsoft.com/office/drawing/2014/main" id="{3E29A429-9C79-9BB1-60D1-1F0C2C8C29EF}"/>
              </a:ext>
            </a:extLst>
          </p:cNvPr>
          <p:cNvPicPr>
            <a:picLocks noChangeAspect="1"/>
          </p:cNvPicPr>
          <p:nvPr/>
        </p:nvPicPr>
        <p:blipFill>
          <a:blip r:embed="rId6"/>
          <a:stretch>
            <a:fillRect/>
          </a:stretch>
        </p:blipFill>
        <p:spPr>
          <a:xfrm>
            <a:off x="2510616" y="3375470"/>
            <a:ext cx="1047752" cy="1047752"/>
          </a:xfrm>
          <a:prstGeom prst="rect">
            <a:avLst/>
          </a:prstGeom>
        </p:spPr>
      </p:pic>
      <p:pic>
        <p:nvPicPr>
          <p:cNvPr id="26" name="图片 25">
            <a:extLst>
              <a:ext uri="{FF2B5EF4-FFF2-40B4-BE49-F238E27FC236}">
                <a16:creationId xmlns:a16="http://schemas.microsoft.com/office/drawing/2014/main" id="{0286A63D-F3AF-F42C-A28E-27E539F11827}"/>
              </a:ext>
            </a:extLst>
          </p:cNvPr>
          <p:cNvPicPr>
            <a:picLocks noChangeAspect="1"/>
          </p:cNvPicPr>
          <p:nvPr/>
        </p:nvPicPr>
        <p:blipFill>
          <a:blip r:embed="rId6"/>
          <a:stretch>
            <a:fillRect/>
          </a:stretch>
        </p:blipFill>
        <p:spPr>
          <a:xfrm>
            <a:off x="4151503" y="3361316"/>
            <a:ext cx="1047752" cy="1047752"/>
          </a:xfrm>
          <a:prstGeom prst="rect">
            <a:avLst/>
          </a:prstGeom>
        </p:spPr>
      </p:pic>
      <p:pic>
        <p:nvPicPr>
          <p:cNvPr id="2" name="图片 1">
            <a:extLst>
              <a:ext uri="{FF2B5EF4-FFF2-40B4-BE49-F238E27FC236}">
                <a16:creationId xmlns:a16="http://schemas.microsoft.com/office/drawing/2014/main" id="{3C4A93C9-3A45-4972-EA6A-5E8E0FB3B67A}"/>
              </a:ext>
            </a:extLst>
          </p:cNvPr>
          <p:cNvPicPr>
            <a:picLocks noChangeAspect="1"/>
          </p:cNvPicPr>
          <p:nvPr/>
        </p:nvPicPr>
        <p:blipFill>
          <a:blip r:embed="rId7"/>
          <a:stretch>
            <a:fillRect/>
          </a:stretch>
        </p:blipFill>
        <p:spPr>
          <a:xfrm>
            <a:off x="936102" y="917199"/>
            <a:ext cx="1047751" cy="1047751"/>
          </a:xfrm>
          <a:prstGeom prst="rect">
            <a:avLst/>
          </a:prstGeom>
        </p:spPr>
      </p:pic>
      <p:pic>
        <p:nvPicPr>
          <p:cNvPr id="4" name="图片 3">
            <a:extLst>
              <a:ext uri="{FF2B5EF4-FFF2-40B4-BE49-F238E27FC236}">
                <a16:creationId xmlns:a16="http://schemas.microsoft.com/office/drawing/2014/main" id="{8A1B4113-A6FB-A559-F9B0-D434146EA371}"/>
              </a:ext>
            </a:extLst>
          </p:cNvPr>
          <p:cNvPicPr>
            <a:picLocks noChangeAspect="1"/>
          </p:cNvPicPr>
          <p:nvPr/>
        </p:nvPicPr>
        <p:blipFill>
          <a:blip r:embed="rId8"/>
          <a:stretch>
            <a:fillRect/>
          </a:stretch>
        </p:blipFill>
        <p:spPr>
          <a:xfrm>
            <a:off x="936102" y="2143991"/>
            <a:ext cx="1047751" cy="1047751"/>
          </a:xfrm>
          <a:prstGeom prst="rect">
            <a:avLst/>
          </a:prstGeom>
        </p:spPr>
      </p:pic>
      <p:pic>
        <p:nvPicPr>
          <p:cNvPr id="7" name="图片 6">
            <a:extLst>
              <a:ext uri="{FF2B5EF4-FFF2-40B4-BE49-F238E27FC236}">
                <a16:creationId xmlns:a16="http://schemas.microsoft.com/office/drawing/2014/main" id="{437E3802-B85B-D42C-A9FC-DBE54C07A3F5}"/>
              </a:ext>
            </a:extLst>
          </p:cNvPr>
          <p:cNvPicPr>
            <a:picLocks noChangeAspect="1"/>
          </p:cNvPicPr>
          <p:nvPr/>
        </p:nvPicPr>
        <p:blipFill>
          <a:blip r:embed="rId9"/>
          <a:stretch>
            <a:fillRect/>
          </a:stretch>
        </p:blipFill>
        <p:spPr>
          <a:xfrm>
            <a:off x="6866556" y="885692"/>
            <a:ext cx="1047752" cy="1047752"/>
          </a:xfrm>
          <a:prstGeom prst="rect">
            <a:avLst/>
          </a:prstGeom>
        </p:spPr>
      </p:pic>
      <p:pic>
        <p:nvPicPr>
          <p:cNvPr id="10" name="图片 9">
            <a:extLst>
              <a:ext uri="{FF2B5EF4-FFF2-40B4-BE49-F238E27FC236}">
                <a16:creationId xmlns:a16="http://schemas.microsoft.com/office/drawing/2014/main" id="{7D2D6655-8554-8A3E-36F7-BF306D66FB29}"/>
              </a:ext>
            </a:extLst>
          </p:cNvPr>
          <p:cNvPicPr>
            <a:picLocks noChangeAspect="1"/>
          </p:cNvPicPr>
          <p:nvPr/>
        </p:nvPicPr>
        <p:blipFill>
          <a:blip r:embed="rId10"/>
          <a:stretch>
            <a:fillRect/>
          </a:stretch>
        </p:blipFill>
        <p:spPr>
          <a:xfrm>
            <a:off x="6866556" y="3372940"/>
            <a:ext cx="1047752" cy="1047752"/>
          </a:xfrm>
          <a:prstGeom prst="rect">
            <a:avLst/>
          </a:prstGeom>
        </p:spPr>
      </p:pic>
      <p:pic>
        <p:nvPicPr>
          <p:cNvPr id="12" name="图片 11">
            <a:extLst>
              <a:ext uri="{FF2B5EF4-FFF2-40B4-BE49-F238E27FC236}">
                <a16:creationId xmlns:a16="http://schemas.microsoft.com/office/drawing/2014/main" id="{4F1D01A5-1A28-4008-67D6-E1705FE1C81B}"/>
              </a:ext>
            </a:extLst>
          </p:cNvPr>
          <p:cNvPicPr>
            <a:picLocks noChangeAspect="1"/>
          </p:cNvPicPr>
          <p:nvPr/>
        </p:nvPicPr>
        <p:blipFill>
          <a:blip r:embed="rId10"/>
          <a:stretch>
            <a:fillRect/>
          </a:stretch>
        </p:blipFill>
        <p:spPr>
          <a:xfrm>
            <a:off x="8550038" y="3372940"/>
            <a:ext cx="1047752" cy="1047752"/>
          </a:xfrm>
          <a:prstGeom prst="rect">
            <a:avLst/>
          </a:prstGeom>
        </p:spPr>
      </p:pic>
      <p:pic>
        <p:nvPicPr>
          <p:cNvPr id="15" name="图片 14">
            <a:extLst>
              <a:ext uri="{FF2B5EF4-FFF2-40B4-BE49-F238E27FC236}">
                <a16:creationId xmlns:a16="http://schemas.microsoft.com/office/drawing/2014/main" id="{2BE79628-1A80-D663-BD73-FA032C43B071}"/>
              </a:ext>
            </a:extLst>
          </p:cNvPr>
          <p:cNvPicPr>
            <a:picLocks noChangeAspect="1"/>
          </p:cNvPicPr>
          <p:nvPr/>
        </p:nvPicPr>
        <p:blipFill>
          <a:blip r:embed="rId10"/>
          <a:stretch>
            <a:fillRect/>
          </a:stretch>
        </p:blipFill>
        <p:spPr>
          <a:xfrm>
            <a:off x="10217525" y="3372940"/>
            <a:ext cx="1047752" cy="1047752"/>
          </a:xfrm>
          <a:prstGeom prst="rect">
            <a:avLst/>
          </a:prstGeom>
        </p:spPr>
      </p:pic>
      <p:pic>
        <p:nvPicPr>
          <p:cNvPr id="18" name="图片 17">
            <a:extLst>
              <a:ext uri="{FF2B5EF4-FFF2-40B4-BE49-F238E27FC236}">
                <a16:creationId xmlns:a16="http://schemas.microsoft.com/office/drawing/2014/main" id="{3624D94B-5799-420B-0DE0-8E7385DC3A75}"/>
              </a:ext>
            </a:extLst>
          </p:cNvPr>
          <p:cNvPicPr>
            <a:picLocks noChangeAspect="1"/>
          </p:cNvPicPr>
          <p:nvPr/>
        </p:nvPicPr>
        <p:blipFill>
          <a:blip r:embed="rId11"/>
          <a:stretch>
            <a:fillRect/>
          </a:stretch>
        </p:blipFill>
        <p:spPr>
          <a:xfrm>
            <a:off x="8550038" y="885692"/>
            <a:ext cx="1047752" cy="1047752"/>
          </a:xfrm>
          <a:prstGeom prst="rect">
            <a:avLst/>
          </a:prstGeom>
        </p:spPr>
      </p:pic>
      <p:pic>
        <p:nvPicPr>
          <p:cNvPr id="21" name="图片 20">
            <a:extLst>
              <a:ext uri="{FF2B5EF4-FFF2-40B4-BE49-F238E27FC236}">
                <a16:creationId xmlns:a16="http://schemas.microsoft.com/office/drawing/2014/main" id="{CAA644F2-78A5-0152-D510-61EF7C849FAE}"/>
              </a:ext>
            </a:extLst>
          </p:cNvPr>
          <p:cNvPicPr>
            <a:picLocks noChangeAspect="1"/>
          </p:cNvPicPr>
          <p:nvPr/>
        </p:nvPicPr>
        <p:blipFill>
          <a:blip r:embed="rId12"/>
          <a:stretch>
            <a:fillRect/>
          </a:stretch>
        </p:blipFill>
        <p:spPr>
          <a:xfrm>
            <a:off x="10217525" y="885692"/>
            <a:ext cx="1047752" cy="1047752"/>
          </a:xfrm>
          <a:prstGeom prst="rect">
            <a:avLst/>
          </a:prstGeom>
        </p:spPr>
      </p:pic>
      <p:pic>
        <p:nvPicPr>
          <p:cNvPr id="24" name="图片 23">
            <a:extLst>
              <a:ext uri="{FF2B5EF4-FFF2-40B4-BE49-F238E27FC236}">
                <a16:creationId xmlns:a16="http://schemas.microsoft.com/office/drawing/2014/main" id="{950E1DF6-41A1-2F58-F217-65B43EE9E5A7}"/>
              </a:ext>
            </a:extLst>
          </p:cNvPr>
          <p:cNvPicPr>
            <a:picLocks noChangeAspect="1"/>
          </p:cNvPicPr>
          <p:nvPr/>
        </p:nvPicPr>
        <p:blipFill>
          <a:blip r:embed="rId13"/>
          <a:stretch>
            <a:fillRect/>
          </a:stretch>
        </p:blipFill>
        <p:spPr>
          <a:xfrm>
            <a:off x="6876229" y="2111590"/>
            <a:ext cx="1054603" cy="1012763"/>
          </a:xfrm>
          <a:prstGeom prst="rect">
            <a:avLst/>
          </a:prstGeom>
        </p:spPr>
      </p:pic>
      <p:pic>
        <p:nvPicPr>
          <p:cNvPr id="34" name="图片 33">
            <a:extLst>
              <a:ext uri="{FF2B5EF4-FFF2-40B4-BE49-F238E27FC236}">
                <a16:creationId xmlns:a16="http://schemas.microsoft.com/office/drawing/2014/main" id="{9A16C16A-8327-B40F-2C8D-E73AA0793626}"/>
              </a:ext>
            </a:extLst>
          </p:cNvPr>
          <p:cNvPicPr>
            <a:picLocks noChangeAspect="1"/>
          </p:cNvPicPr>
          <p:nvPr/>
        </p:nvPicPr>
        <p:blipFill>
          <a:blip r:embed="rId14"/>
          <a:stretch>
            <a:fillRect/>
          </a:stretch>
        </p:blipFill>
        <p:spPr>
          <a:xfrm>
            <a:off x="8517117" y="2101634"/>
            <a:ext cx="1062955" cy="1062955"/>
          </a:xfrm>
          <a:prstGeom prst="rect">
            <a:avLst/>
          </a:prstGeom>
        </p:spPr>
      </p:pic>
      <p:pic>
        <p:nvPicPr>
          <p:cNvPr id="36" name="图片 35">
            <a:extLst>
              <a:ext uri="{FF2B5EF4-FFF2-40B4-BE49-F238E27FC236}">
                <a16:creationId xmlns:a16="http://schemas.microsoft.com/office/drawing/2014/main" id="{DF8ADD38-73C4-BCB7-43E9-B34660437904}"/>
              </a:ext>
            </a:extLst>
          </p:cNvPr>
          <p:cNvPicPr>
            <a:picLocks noChangeAspect="1"/>
          </p:cNvPicPr>
          <p:nvPr/>
        </p:nvPicPr>
        <p:blipFill>
          <a:blip r:embed="rId15"/>
          <a:stretch>
            <a:fillRect/>
          </a:stretch>
        </p:blipFill>
        <p:spPr>
          <a:xfrm>
            <a:off x="10224390" y="2063468"/>
            <a:ext cx="1047752" cy="1060885"/>
          </a:xfrm>
          <a:prstGeom prst="rect">
            <a:avLst/>
          </a:prstGeom>
        </p:spPr>
      </p:pic>
      <p:pic>
        <p:nvPicPr>
          <p:cNvPr id="38" name="Picture 6">
            <a:extLst>
              <a:ext uri="{FF2B5EF4-FFF2-40B4-BE49-F238E27FC236}">
                <a16:creationId xmlns:a16="http://schemas.microsoft.com/office/drawing/2014/main" id="{A71B8A85-4566-745F-1380-FB9B2296EA0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112" y="4502810"/>
            <a:ext cx="5575444" cy="23622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8B9B1337-27BD-5B5A-9B9B-DC327BBD46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0" y="4563849"/>
            <a:ext cx="5719281"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51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4DA00017-343A-7FB9-BAD5-A96C49F4A741}"/>
              </a:ext>
            </a:extLst>
          </p:cNvPr>
          <p:cNvSpPr txBox="1"/>
          <p:nvPr/>
        </p:nvSpPr>
        <p:spPr>
          <a:xfrm>
            <a:off x="1911817" y="172246"/>
            <a:ext cx="8672182" cy="553998"/>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Group 3a VS. Group 3b		Sneaker &amp; Ankle Boot </a:t>
            </a:r>
            <a:r>
              <a:rPr lang="en-US" sz="3000" dirty="0">
                <a:latin typeface="Times New Roman" panose="02020603050405020304" pitchFamily="18" charset="0"/>
                <a:cs typeface="Times New Roman" panose="02020603050405020304" pitchFamily="18" charset="0"/>
                <a:sym typeface="Wingdings" panose="05000000000000000000" pitchFamily="2" charset="2"/>
              </a:rPr>
              <a:t> Coat</a:t>
            </a:r>
            <a:endParaRPr lang="en-US" sz="3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B21A2DA-A5F1-DD70-DEED-ABA2B21F84F7}"/>
              </a:ext>
            </a:extLst>
          </p:cNvPr>
          <p:cNvPicPr>
            <a:picLocks noChangeAspect="1"/>
          </p:cNvPicPr>
          <p:nvPr/>
        </p:nvPicPr>
        <p:blipFill>
          <a:blip r:embed="rId2"/>
          <a:stretch>
            <a:fillRect/>
          </a:stretch>
        </p:blipFill>
        <p:spPr>
          <a:xfrm>
            <a:off x="1100239" y="921247"/>
            <a:ext cx="1041604" cy="1041604"/>
          </a:xfrm>
          <a:prstGeom prst="rect">
            <a:avLst/>
          </a:prstGeom>
        </p:spPr>
      </p:pic>
      <p:pic>
        <p:nvPicPr>
          <p:cNvPr id="7" name="图片 6">
            <a:extLst>
              <a:ext uri="{FF2B5EF4-FFF2-40B4-BE49-F238E27FC236}">
                <a16:creationId xmlns:a16="http://schemas.microsoft.com/office/drawing/2014/main" id="{6578EFD9-FC3E-4331-4BFE-1433737C0A6B}"/>
              </a:ext>
            </a:extLst>
          </p:cNvPr>
          <p:cNvPicPr>
            <a:picLocks noChangeAspect="1"/>
          </p:cNvPicPr>
          <p:nvPr/>
        </p:nvPicPr>
        <p:blipFill>
          <a:blip r:embed="rId3"/>
          <a:stretch>
            <a:fillRect/>
          </a:stretch>
        </p:blipFill>
        <p:spPr>
          <a:xfrm>
            <a:off x="2541190" y="921247"/>
            <a:ext cx="1041604" cy="1041604"/>
          </a:xfrm>
          <a:prstGeom prst="rect">
            <a:avLst/>
          </a:prstGeom>
        </p:spPr>
      </p:pic>
      <p:pic>
        <p:nvPicPr>
          <p:cNvPr id="10" name="图片 9">
            <a:extLst>
              <a:ext uri="{FF2B5EF4-FFF2-40B4-BE49-F238E27FC236}">
                <a16:creationId xmlns:a16="http://schemas.microsoft.com/office/drawing/2014/main" id="{95D0B78C-186E-44B1-1F97-A26201E6D92D}"/>
              </a:ext>
            </a:extLst>
          </p:cNvPr>
          <p:cNvPicPr>
            <a:picLocks noChangeAspect="1"/>
          </p:cNvPicPr>
          <p:nvPr/>
        </p:nvPicPr>
        <p:blipFill>
          <a:blip r:embed="rId4"/>
          <a:stretch>
            <a:fillRect/>
          </a:stretch>
        </p:blipFill>
        <p:spPr>
          <a:xfrm>
            <a:off x="3951916" y="921247"/>
            <a:ext cx="1041605" cy="1041605"/>
          </a:xfrm>
          <a:prstGeom prst="rect">
            <a:avLst/>
          </a:prstGeom>
        </p:spPr>
      </p:pic>
      <p:pic>
        <p:nvPicPr>
          <p:cNvPr id="12" name="图片 11">
            <a:extLst>
              <a:ext uri="{FF2B5EF4-FFF2-40B4-BE49-F238E27FC236}">
                <a16:creationId xmlns:a16="http://schemas.microsoft.com/office/drawing/2014/main" id="{66EF0197-FEB6-2E47-6694-E56D3A85D1AE}"/>
              </a:ext>
            </a:extLst>
          </p:cNvPr>
          <p:cNvPicPr>
            <a:picLocks noChangeAspect="1"/>
          </p:cNvPicPr>
          <p:nvPr/>
        </p:nvPicPr>
        <p:blipFill>
          <a:blip r:embed="rId5"/>
          <a:stretch>
            <a:fillRect/>
          </a:stretch>
        </p:blipFill>
        <p:spPr>
          <a:xfrm>
            <a:off x="1100240" y="2130241"/>
            <a:ext cx="1041604" cy="1041604"/>
          </a:xfrm>
          <a:prstGeom prst="rect">
            <a:avLst/>
          </a:prstGeom>
        </p:spPr>
      </p:pic>
      <p:pic>
        <p:nvPicPr>
          <p:cNvPr id="15" name="图片 14">
            <a:extLst>
              <a:ext uri="{FF2B5EF4-FFF2-40B4-BE49-F238E27FC236}">
                <a16:creationId xmlns:a16="http://schemas.microsoft.com/office/drawing/2014/main" id="{606707D0-78DD-6D0B-7ED5-C96A87A7C22E}"/>
              </a:ext>
            </a:extLst>
          </p:cNvPr>
          <p:cNvPicPr>
            <a:picLocks noChangeAspect="1"/>
          </p:cNvPicPr>
          <p:nvPr/>
        </p:nvPicPr>
        <p:blipFill>
          <a:blip r:embed="rId6"/>
          <a:stretch>
            <a:fillRect/>
          </a:stretch>
        </p:blipFill>
        <p:spPr>
          <a:xfrm>
            <a:off x="2535042" y="2130241"/>
            <a:ext cx="1047752" cy="1047752"/>
          </a:xfrm>
          <a:prstGeom prst="rect">
            <a:avLst/>
          </a:prstGeom>
        </p:spPr>
      </p:pic>
      <p:pic>
        <p:nvPicPr>
          <p:cNvPr id="18" name="图片 17">
            <a:extLst>
              <a:ext uri="{FF2B5EF4-FFF2-40B4-BE49-F238E27FC236}">
                <a16:creationId xmlns:a16="http://schemas.microsoft.com/office/drawing/2014/main" id="{29207D18-7DDC-ECC6-654C-45A179FDE5DE}"/>
              </a:ext>
            </a:extLst>
          </p:cNvPr>
          <p:cNvPicPr>
            <a:picLocks noChangeAspect="1"/>
          </p:cNvPicPr>
          <p:nvPr/>
        </p:nvPicPr>
        <p:blipFill>
          <a:blip r:embed="rId7"/>
          <a:stretch>
            <a:fillRect/>
          </a:stretch>
        </p:blipFill>
        <p:spPr>
          <a:xfrm>
            <a:off x="3945769" y="2138681"/>
            <a:ext cx="1041604" cy="1041604"/>
          </a:xfrm>
          <a:prstGeom prst="rect">
            <a:avLst/>
          </a:prstGeom>
        </p:spPr>
      </p:pic>
      <p:pic>
        <p:nvPicPr>
          <p:cNvPr id="21" name="图片 20">
            <a:extLst>
              <a:ext uri="{FF2B5EF4-FFF2-40B4-BE49-F238E27FC236}">
                <a16:creationId xmlns:a16="http://schemas.microsoft.com/office/drawing/2014/main" id="{20620D8B-1ABB-8F44-3961-60A2EEE67836}"/>
              </a:ext>
            </a:extLst>
          </p:cNvPr>
          <p:cNvPicPr>
            <a:picLocks noChangeAspect="1"/>
          </p:cNvPicPr>
          <p:nvPr/>
        </p:nvPicPr>
        <p:blipFill>
          <a:blip r:embed="rId8"/>
          <a:stretch>
            <a:fillRect/>
          </a:stretch>
        </p:blipFill>
        <p:spPr>
          <a:xfrm>
            <a:off x="1100239" y="3312411"/>
            <a:ext cx="1041604" cy="1041604"/>
          </a:xfrm>
          <a:prstGeom prst="rect">
            <a:avLst/>
          </a:prstGeom>
        </p:spPr>
      </p:pic>
      <p:pic>
        <p:nvPicPr>
          <p:cNvPr id="23" name="图片 22">
            <a:extLst>
              <a:ext uri="{FF2B5EF4-FFF2-40B4-BE49-F238E27FC236}">
                <a16:creationId xmlns:a16="http://schemas.microsoft.com/office/drawing/2014/main" id="{23666007-2396-BBF2-2189-8243F39A92CD}"/>
              </a:ext>
            </a:extLst>
          </p:cNvPr>
          <p:cNvPicPr>
            <a:picLocks noChangeAspect="1"/>
          </p:cNvPicPr>
          <p:nvPr/>
        </p:nvPicPr>
        <p:blipFill>
          <a:blip r:embed="rId8"/>
          <a:stretch>
            <a:fillRect/>
          </a:stretch>
        </p:blipFill>
        <p:spPr>
          <a:xfrm>
            <a:off x="2535042" y="3298257"/>
            <a:ext cx="1041604" cy="1041604"/>
          </a:xfrm>
          <a:prstGeom prst="rect">
            <a:avLst/>
          </a:prstGeom>
        </p:spPr>
      </p:pic>
      <p:pic>
        <p:nvPicPr>
          <p:cNvPr id="24" name="图片 23">
            <a:extLst>
              <a:ext uri="{FF2B5EF4-FFF2-40B4-BE49-F238E27FC236}">
                <a16:creationId xmlns:a16="http://schemas.microsoft.com/office/drawing/2014/main" id="{B5568149-F019-7FA4-960F-00D253184E79}"/>
              </a:ext>
            </a:extLst>
          </p:cNvPr>
          <p:cNvPicPr>
            <a:picLocks noChangeAspect="1"/>
          </p:cNvPicPr>
          <p:nvPr/>
        </p:nvPicPr>
        <p:blipFill>
          <a:blip r:embed="rId8"/>
          <a:stretch>
            <a:fillRect/>
          </a:stretch>
        </p:blipFill>
        <p:spPr>
          <a:xfrm>
            <a:off x="3954750" y="3312411"/>
            <a:ext cx="1041604" cy="1041604"/>
          </a:xfrm>
          <a:prstGeom prst="rect">
            <a:avLst/>
          </a:prstGeom>
        </p:spPr>
      </p:pic>
      <p:pic>
        <p:nvPicPr>
          <p:cNvPr id="3" name="Picture 2">
            <a:extLst>
              <a:ext uri="{FF2B5EF4-FFF2-40B4-BE49-F238E27FC236}">
                <a16:creationId xmlns:a16="http://schemas.microsoft.com/office/drawing/2014/main" id="{36C0FE63-F0B1-1A50-6BF3-EA5EE9942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565" y="4564453"/>
            <a:ext cx="543502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E4D2C15-1B70-94D2-AC02-E176D5D977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2706" y="4495800"/>
            <a:ext cx="6061752" cy="23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2713EDE1-5735-9E99-EE43-9EC9DE5AF6B2}"/>
              </a:ext>
            </a:extLst>
          </p:cNvPr>
          <p:cNvPicPr>
            <a:picLocks noChangeAspect="1"/>
          </p:cNvPicPr>
          <p:nvPr/>
        </p:nvPicPr>
        <p:blipFill>
          <a:blip r:embed="rId11"/>
          <a:stretch>
            <a:fillRect/>
          </a:stretch>
        </p:blipFill>
        <p:spPr>
          <a:xfrm>
            <a:off x="6318657" y="927285"/>
            <a:ext cx="1041604" cy="1041604"/>
          </a:xfrm>
          <a:prstGeom prst="rect">
            <a:avLst/>
          </a:prstGeom>
        </p:spPr>
      </p:pic>
      <p:pic>
        <p:nvPicPr>
          <p:cNvPr id="13" name="图片 12">
            <a:extLst>
              <a:ext uri="{FF2B5EF4-FFF2-40B4-BE49-F238E27FC236}">
                <a16:creationId xmlns:a16="http://schemas.microsoft.com/office/drawing/2014/main" id="{B134051C-37D1-A195-D1A6-E79A4B8E565C}"/>
              </a:ext>
            </a:extLst>
          </p:cNvPr>
          <p:cNvPicPr>
            <a:picLocks noChangeAspect="1"/>
          </p:cNvPicPr>
          <p:nvPr/>
        </p:nvPicPr>
        <p:blipFill>
          <a:blip r:embed="rId12"/>
          <a:stretch>
            <a:fillRect/>
          </a:stretch>
        </p:blipFill>
        <p:spPr>
          <a:xfrm>
            <a:off x="9193715" y="921247"/>
            <a:ext cx="1041605" cy="1041605"/>
          </a:xfrm>
          <a:prstGeom prst="rect">
            <a:avLst/>
          </a:prstGeom>
        </p:spPr>
      </p:pic>
      <p:pic>
        <p:nvPicPr>
          <p:cNvPr id="16" name="图片 15">
            <a:extLst>
              <a:ext uri="{FF2B5EF4-FFF2-40B4-BE49-F238E27FC236}">
                <a16:creationId xmlns:a16="http://schemas.microsoft.com/office/drawing/2014/main" id="{2AF4282A-67E1-920F-ECD9-D65E7EF0D09B}"/>
              </a:ext>
            </a:extLst>
          </p:cNvPr>
          <p:cNvPicPr>
            <a:picLocks noChangeAspect="1"/>
          </p:cNvPicPr>
          <p:nvPr/>
        </p:nvPicPr>
        <p:blipFill>
          <a:blip r:embed="rId13"/>
          <a:stretch>
            <a:fillRect/>
          </a:stretch>
        </p:blipFill>
        <p:spPr>
          <a:xfrm>
            <a:off x="7771596" y="921247"/>
            <a:ext cx="1041605" cy="1041605"/>
          </a:xfrm>
          <a:prstGeom prst="rect">
            <a:avLst/>
          </a:prstGeom>
        </p:spPr>
      </p:pic>
      <p:pic>
        <p:nvPicPr>
          <p:cNvPr id="19" name="图片 18">
            <a:extLst>
              <a:ext uri="{FF2B5EF4-FFF2-40B4-BE49-F238E27FC236}">
                <a16:creationId xmlns:a16="http://schemas.microsoft.com/office/drawing/2014/main" id="{9FD0AD69-D8C2-3B36-BDEA-871ED80DD6E6}"/>
              </a:ext>
            </a:extLst>
          </p:cNvPr>
          <p:cNvPicPr>
            <a:picLocks noChangeAspect="1"/>
          </p:cNvPicPr>
          <p:nvPr/>
        </p:nvPicPr>
        <p:blipFill>
          <a:blip r:embed="rId14"/>
          <a:stretch>
            <a:fillRect/>
          </a:stretch>
        </p:blipFill>
        <p:spPr>
          <a:xfrm>
            <a:off x="6318657" y="2116203"/>
            <a:ext cx="1041605" cy="1041605"/>
          </a:xfrm>
          <a:prstGeom prst="rect">
            <a:avLst/>
          </a:prstGeom>
        </p:spPr>
      </p:pic>
      <p:pic>
        <p:nvPicPr>
          <p:cNvPr id="22" name="图片 21">
            <a:extLst>
              <a:ext uri="{FF2B5EF4-FFF2-40B4-BE49-F238E27FC236}">
                <a16:creationId xmlns:a16="http://schemas.microsoft.com/office/drawing/2014/main" id="{5FD68D02-D70C-6478-2582-79C73797B3E4}"/>
              </a:ext>
            </a:extLst>
          </p:cNvPr>
          <p:cNvPicPr>
            <a:picLocks noChangeAspect="1"/>
          </p:cNvPicPr>
          <p:nvPr/>
        </p:nvPicPr>
        <p:blipFill>
          <a:blip r:embed="rId15"/>
          <a:stretch>
            <a:fillRect/>
          </a:stretch>
        </p:blipFill>
        <p:spPr>
          <a:xfrm>
            <a:off x="7771597" y="2116203"/>
            <a:ext cx="1041604" cy="1041604"/>
          </a:xfrm>
          <a:prstGeom prst="rect">
            <a:avLst/>
          </a:prstGeom>
        </p:spPr>
      </p:pic>
      <p:pic>
        <p:nvPicPr>
          <p:cNvPr id="26" name="图片 25">
            <a:extLst>
              <a:ext uri="{FF2B5EF4-FFF2-40B4-BE49-F238E27FC236}">
                <a16:creationId xmlns:a16="http://schemas.microsoft.com/office/drawing/2014/main" id="{C55416D4-A519-296B-3B8C-D7D580BF28EE}"/>
              </a:ext>
            </a:extLst>
          </p:cNvPr>
          <p:cNvPicPr>
            <a:picLocks noChangeAspect="1"/>
          </p:cNvPicPr>
          <p:nvPr/>
        </p:nvPicPr>
        <p:blipFill>
          <a:blip r:embed="rId16"/>
          <a:stretch>
            <a:fillRect/>
          </a:stretch>
        </p:blipFill>
        <p:spPr>
          <a:xfrm>
            <a:off x="9193716" y="2143517"/>
            <a:ext cx="1041604" cy="1041604"/>
          </a:xfrm>
          <a:prstGeom prst="rect">
            <a:avLst/>
          </a:prstGeom>
        </p:spPr>
      </p:pic>
      <p:pic>
        <p:nvPicPr>
          <p:cNvPr id="34" name="图片 33">
            <a:extLst>
              <a:ext uri="{FF2B5EF4-FFF2-40B4-BE49-F238E27FC236}">
                <a16:creationId xmlns:a16="http://schemas.microsoft.com/office/drawing/2014/main" id="{F3B12200-ED64-17D8-B92B-F07CC1F3FD28}"/>
              </a:ext>
            </a:extLst>
          </p:cNvPr>
          <p:cNvPicPr>
            <a:picLocks noChangeAspect="1"/>
          </p:cNvPicPr>
          <p:nvPr/>
        </p:nvPicPr>
        <p:blipFill>
          <a:blip r:embed="rId17"/>
          <a:stretch>
            <a:fillRect/>
          </a:stretch>
        </p:blipFill>
        <p:spPr>
          <a:xfrm>
            <a:off x="6298640" y="3294845"/>
            <a:ext cx="1041605" cy="1041605"/>
          </a:xfrm>
          <a:prstGeom prst="rect">
            <a:avLst/>
          </a:prstGeom>
        </p:spPr>
      </p:pic>
      <p:pic>
        <p:nvPicPr>
          <p:cNvPr id="36" name="图片 35">
            <a:extLst>
              <a:ext uri="{FF2B5EF4-FFF2-40B4-BE49-F238E27FC236}">
                <a16:creationId xmlns:a16="http://schemas.microsoft.com/office/drawing/2014/main" id="{25075D6D-E3BD-CD5E-3563-1FB147966143}"/>
              </a:ext>
            </a:extLst>
          </p:cNvPr>
          <p:cNvPicPr>
            <a:picLocks noChangeAspect="1"/>
          </p:cNvPicPr>
          <p:nvPr/>
        </p:nvPicPr>
        <p:blipFill>
          <a:blip r:embed="rId17"/>
          <a:stretch>
            <a:fillRect/>
          </a:stretch>
        </p:blipFill>
        <p:spPr>
          <a:xfrm>
            <a:off x="7771596" y="3294845"/>
            <a:ext cx="1041605" cy="1041605"/>
          </a:xfrm>
          <a:prstGeom prst="rect">
            <a:avLst/>
          </a:prstGeom>
        </p:spPr>
      </p:pic>
      <p:pic>
        <p:nvPicPr>
          <p:cNvPr id="38" name="图片 37">
            <a:extLst>
              <a:ext uri="{FF2B5EF4-FFF2-40B4-BE49-F238E27FC236}">
                <a16:creationId xmlns:a16="http://schemas.microsoft.com/office/drawing/2014/main" id="{4ACEDC57-564A-83D7-4339-4E12F5058E30}"/>
              </a:ext>
            </a:extLst>
          </p:cNvPr>
          <p:cNvPicPr>
            <a:picLocks noChangeAspect="1"/>
          </p:cNvPicPr>
          <p:nvPr/>
        </p:nvPicPr>
        <p:blipFill>
          <a:blip r:embed="rId17"/>
          <a:stretch>
            <a:fillRect/>
          </a:stretch>
        </p:blipFill>
        <p:spPr>
          <a:xfrm>
            <a:off x="9193714" y="3294844"/>
            <a:ext cx="1041605" cy="1041605"/>
          </a:xfrm>
          <a:prstGeom prst="rect">
            <a:avLst/>
          </a:prstGeom>
        </p:spPr>
      </p:pic>
    </p:spTree>
    <p:extLst>
      <p:ext uri="{BB962C8B-B14F-4D97-AF65-F5344CB8AC3E}">
        <p14:creationId xmlns:p14="http://schemas.microsoft.com/office/powerpoint/2010/main" val="3657284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454FA-CBC0-C009-1B19-9ACAD342ECD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Experiments Result from Group 2 &amp; 3</a:t>
            </a:r>
          </a:p>
        </p:txBody>
      </p:sp>
      <p:sp>
        <p:nvSpPr>
          <p:cNvPr id="3" name="内容占位符 2">
            <a:extLst>
              <a:ext uri="{FF2B5EF4-FFF2-40B4-BE49-F238E27FC236}">
                <a16:creationId xmlns:a16="http://schemas.microsoft.com/office/drawing/2014/main" id="{32B1078E-E577-7940-2AEF-1610B83AA86C}"/>
              </a:ext>
            </a:extLst>
          </p:cNvPr>
          <p:cNvSpPr>
            <a:spLocks noGrp="1"/>
          </p:cNvSpPr>
          <p:nvPr>
            <p:ph idx="1"/>
          </p:nvPr>
        </p:nvSpPr>
        <p:spPr/>
        <p:txBody>
          <a:bodyPr>
            <a:noAutofit/>
          </a:bodyPr>
          <a:lstStyle/>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The results of the second group of two experiments are very similar, as we expected that as the picture changes, the probability of being predicted to be a dress and a sandal decreases in a </a:t>
            </a:r>
            <a:r>
              <a:rPr kumimoji="0" lang="en-US" altLang="en-US" sz="2000" b="0" i="0" u="none" strike="noStrike" cap="none" normalizeH="0" baseline="0" dirty="0">
                <a:ln>
                  <a:noFill/>
                </a:ln>
                <a:solidFill>
                  <a:srgbClr val="202124"/>
                </a:solidFill>
                <a:effectLst/>
                <a:latin typeface="Times New Roman" panose="02020603050405020304" pitchFamily="18" charset="0"/>
                <a:ea typeface="inherit"/>
                <a:cs typeface="Times New Roman" panose="02020603050405020304" pitchFamily="18" charset="0"/>
              </a:rPr>
              <a:t>periodic way</a:t>
            </a: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 while the probability of being predicted to be a top increases. </a:t>
            </a:r>
          </a:p>
          <a:p>
            <a:pPr eaLnBrk="0" fontAlgn="base" hangingPunct="0">
              <a:lnSpc>
                <a:spcPct val="100000"/>
              </a:lnSpc>
              <a:spcBef>
                <a:spcPct val="0"/>
              </a:spcBef>
              <a:spcAft>
                <a:spcPct val="0"/>
              </a:spcAft>
            </a:pPr>
            <a:endParaRPr lang="en-US" altLang="en-US" sz="2000" dirty="0">
              <a:latin typeface="Times New Roman" panose="02020603050405020304" pitchFamily="18" charset="0"/>
              <a:ea typeface="inherit"/>
              <a:cs typeface="Times New Roman" panose="02020603050405020304" pitchFamily="18"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This trend is more obvious and clear in the second experiment. Around the 22th picture, the computer has basically ruled out the possibility of sandals, and has kept the possibility of being predicted to be a sandal as almost 0 until the end. This may be related to the fact that the chosen sandal image occupies less pixel units, so that it is very easy to lose the original shape of the sandals during the process of image morphing. Another reason may be that the computer has a high degree of distinction between sandals and tops, so we can also propose and try to verify the correctness in the future that the two images with more different layouts are easier to be recognized by the computer.</a:t>
            </a:r>
          </a:p>
          <a:p>
            <a:pPr eaLnBrk="0" fontAlgn="base" hangingPunct="0">
              <a:lnSpc>
                <a:spcPct val="100000"/>
              </a:lnSpc>
              <a:spcBef>
                <a:spcPct val="0"/>
              </a:spcBef>
              <a:spcAft>
                <a:spcPct val="0"/>
              </a:spcAft>
            </a:pPr>
            <a:endParaRPr lang="en-US" altLang="en-US" sz="2000" dirty="0">
              <a:latin typeface="Times New Roman" panose="02020603050405020304" pitchFamily="18" charset="0"/>
              <a:ea typeface="inherit"/>
              <a:cs typeface="Times New Roman" panose="02020603050405020304" pitchFamily="18"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202124"/>
                </a:solidFill>
                <a:effectLst/>
                <a:latin typeface="Times New Roman" panose="02020603050405020304" pitchFamily="18" charset="0"/>
                <a:ea typeface="inherit"/>
                <a:cs typeface="Times New Roman" panose="02020603050405020304" pitchFamily="18" charset="0"/>
              </a:rPr>
              <a:t>In both experiments in the third group, a noticeable fact is that the probability of being predicted to be a coat </a:t>
            </a:r>
            <a:r>
              <a:rPr lang="en-US" altLang="en-US" sz="2000" dirty="0">
                <a:solidFill>
                  <a:srgbClr val="202124"/>
                </a:solidFill>
                <a:latin typeface="Times New Roman" panose="02020603050405020304" pitchFamily="18" charset="0"/>
                <a:ea typeface="inherit"/>
                <a:cs typeface="Times New Roman" panose="02020603050405020304" pitchFamily="18" charset="0"/>
              </a:rPr>
              <a:t>did not increase slowly from the beginning in about first 44 images.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endPar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endParaRPr>
          </a:p>
          <a:p>
            <a:pPr eaLnBrk="0" fontAlgn="base" hangingPunct="0">
              <a:lnSpc>
                <a:spcPct val="100000"/>
              </a:lnSpc>
              <a:spcBef>
                <a:spcPct val="0"/>
              </a:spcBef>
              <a:spcAft>
                <a:spcPct val="0"/>
              </a:spcAft>
            </a:pPr>
            <a:endParaRPr lang="en-US" altLang="en-US" sz="2000" dirty="0">
              <a:latin typeface="Times New Roman" panose="02020603050405020304" pitchFamily="18" charset="0"/>
              <a:ea typeface="inherit"/>
              <a:cs typeface="Times New Roman" panose="02020603050405020304" pitchFamily="18" charset="0"/>
            </a:endParaRPr>
          </a:p>
        </p:txBody>
      </p:sp>
    </p:spTree>
    <p:extLst>
      <p:ext uri="{BB962C8B-B14F-4D97-AF65-F5344CB8AC3E}">
        <p14:creationId xmlns:p14="http://schemas.microsoft.com/office/powerpoint/2010/main" val="307008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4DA00017-343A-7FB9-BAD5-A96C49F4A741}"/>
              </a:ext>
            </a:extLst>
          </p:cNvPr>
          <p:cNvSpPr txBox="1"/>
          <p:nvPr/>
        </p:nvSpPr>
        <p:spPr>
          <a:xfrm>
            <a:off x="2528706" y="131150"/>
            <a:ext cx="7335663" cy="553998"/>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Group 4a VS. Group 4b		Coat &amp; Sandal </a:t>
            </a:r>
            <a:r>
              <a:rPr lang="en-US" sz="3000" dirty="0">
                <a:latin typeface="Times New Roman" panose="02020603050405020304" pitchFamily="18" charset="0"/>
                <a:cs typeface="Times New Roman" panose="02020603050405020304" pitchFamily="18" charset="0"/>
                <a:sym typeface="Wingdings" panose="05000000000000000000" pitchFamily="2" charset="2"/>
              </a:rPr>
              <a:t> Bag</a:t>
            </a:r>
            <a:endParaRPr lang="en-US" sz="3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54D556A-5220-A5C5-1A97-05AFFF197746}"/>
              </a:ext>
            </a:extLst>
          </p:cNvPr>
          <p:cNvPicPr>
            <a:picLocks noChangeAspect="1"/>
          </p:cNvPicPr>
          <p:nvPr/>
        </p:nvPicPr>
        <p:blipFill>
          <a:blip r:embed="rId2"/>
          <a:stretch>
            <a:fillRect/>
          </a:stretch>
        </p:blipFill>
        <p:spPr>
          <a:xfrm>
            <a:off x="976575" y="809854"/>
            <a:ext cx="1041604" cy="1041604"/>
          </a:xfrm>
          <a:prstGeom prst="rect">
            <a:avLst/>
          </a:prstGeom>
        </p:spPr>
      </p:pic>
      <p:pic>
        <p:nvPicPr>
          <p:cNvPr id="6" name="图片 5">
            <a:extLst>
              <a:ext uri="{FF2B5EF4-FFF2-40B4-BE49-F238E27FC236}">
                <a16:creationId xmlns:a16="http://schemas.microsoft.com/office/drawing/2014/main" id="{80227204-DF28-6B30-219F-B61ED3FE350D}"/>
              </a:ext>
            </a:extLst>
          </p:cNvPr>
          <p:cNvPicPr>
            <a:picLocks noChangeAspect="1"/>
          </p:cNvPicPr>
          <p:nvPr/>
        </p:nvPicPr>
        <p:blipFill>
          <a:blip r:embed="rId3"/>
          <a:stretch>
            <a:fillRect/>
          </a:stretch>
        </p:blipFill>
        <p:spPr>
          <a:xfrm>
            <a:off x="2508347" y="809854"/>
            <a:ext cx="1041605" cy="1041605"/>
          </a:xfrm>
          <a:prstGeom prst="rect">
            <a:avLst/>
          </a:prstGeom>
        </p:spPr>
      </p:pic>
      <p:pic>
        <p:nvPicPr>
          <p:cNvPr id="9" name="图片 8">
            <a:extLst>
              <a:ext uri="{FF2B5EF4-FFF2-40B4-BE49-F238E27FC236}">
                <a16:creationId xmlns:a16="http://schemas.microsoft.com/office/drawing/2014/main" id="{6D1BC878-8C69-67DD-66C5-1F858436BF9D}"/>
              </a:ext>
            </a:extLst>
          </p:cNvPr>
          <p:cNvPicPr>
            <a:picLocks noChangeAspect="1"/>
          </p:cNvPicPr>
          <p:nvPr/>
        </p:nvPicPr>
        <p:blipFill>
          <a:blip r:embed="rId4"/>
          <a:stretch>
            <a:fillRect/>
          </a:stretch>
        </p:blipFill>
        <p:spPr>
          <a:xfrm>
            <a:off x="3913279" y="809854"/>
            <a:ext cx="1041604" cy="1041604"/>
          </a:xfrm>
          <a:prstGeom prst="rect">
            <a:avLst/>
          </a:prstGeom>
        </p:spPr>
      </p:pic>
      <p:pic>
        <p:nvPicPr>
          <p:cNvPr id="13" name="图片 12">
            <a:extLst>
              <a:ext uri="{FF2B5EF4-FFF2-40B4-BE49-F238E27FC236}">
                <a16:creationId xmlns:a16="http://schemas.microsoft.com/office/drawing/2014/main" id="{09C212DD-76BA-A0BB-E00C-CE9D357F7E32}"/>
              </a:ext>
            </a:extLst>
          </p:cNvPr>
          <p:cNvPicPr>
            <a:picLocks noChangeAspect="1"/>
          </p:cNvPicPr>
          <p:nvPr/>
        </p:nvPicPr>
        <p:blipFill>
          <a:blip r:embed="rId5"/>
          <a:stretch>
            <a:fillRect/>
          </a:stretch>
        </p:blipFill>
        <p:spPr>
          <a:xfrm>
            <a:off x="982463" y="2055801"/>
            <a:ext cx="1041604" cy="1041604"/>
          </a:xfrm>
          <a:prstGeom prst="rect">
            <a:avLst/>
          </a:prstGeom>
        </p:spPr>
      </p:pic>
      <p:pic>
        <p:nvPicPr>
          <p:cNvPr id="16" name="图片 15">
            <a:extLst>
              <a:ext uri="{FF2B5EF4-FFF2-40B4-BE49-F238E27FC236}">
                <a16:creationId xmlns:a16="http://schemas.microsoft.com/office/drawing/2014/main" id="{FD1E877F-0DC1-A7C2-1716-F853A1054118}"/>
              </a:ext>
            </a:extLst>
          </p:cNvPr>
          <p:cNvPicPr>
            <a:picLocks noChangeAspect="1"/>
          </p:cNvPicPr>
          <p:nvPr/>
        </p:nvPicPr>
        <p:blipFill>
          <a:blip r:embed="rId6"/>
          <a:stretch>
            <a:fillRect/>
          </a:stretch>
        </p:blipFill>
        <p:spPr>
          <a:xfrm>
            <a:off x="2508347" y="2055801"/>
            <a:ext cx="1041604" cy="1041604"/>
          </a:xfrm>
          <a:prstGeom prst="rect">
            <a:avLst/>
          </a:prstGeom>
        </p:spPr>
      </p:pic>
      <p:pic>
        <p:nvPicPr>
          <p:cNvPr id="19" name="图片 18">
            <a:extLst>
              <a:ext uri="{FF2B5EF4-FFF2-40B4-BE49-F238E27FC236}">
                <a16:creationId xmlns:a16="http://schemas.microsoft.com/office/drawing/2014/main" id="{654F28FF-D037-0BCA-573A-05D6AC99A709}"/>
              </a:ext>
            </a:extLst>
          </p:cNvPr>
          <p:cNvPicPr>
            <a:picLocks noChangeAspect="1"/>
          </p:cNvPicPr>
          <p:nvPr/>
        </p:nvPicPr>
        <p:blipFill>
          <a:blip r:embed="rId7"/>
          <a:stretch>
            <a:fillRect/>
          </a:stretch>
        </p:blipFill>
        <p:spPr>
          <a:xfrm>
            <a:off x="3913279" y="2055801"/>
            <a:ext cx="1041604" cy="1041604"/>
          </a:xfrm>
          <a:prstGeom prst="rect">
            <a:avLst/>
          </a:prstGeom>
        </p:spPr>
      </p:pic>
      <p:pic>
        <p:nvPicPr>
          <p:cNvPr id="22" name="图片 21">
            <a:extLst>
              <a:ext uri="{FF2B5EF4-FFF2-40B4-BE49-F238E27FC236}">
                <a16:creationId xmlns:a16="http://schemas.microsoft.com/office/drawing/2014/main" id="{DF1118E1-457C-2871-6875-1A926A38F6C0}"/>
              </a:ext>
            </a:extLst>
          </p:cNvPr>
          <p:cNvPicPr>
            <a:picLocks noChangeAspect="1"/>
          </p:cNvPicPr>
          <p:nvPr/>
        </p:nvPicPr>
        <p:blipFill>
          <a:blip r:embed="rId8"/>
          <a:stretch>
            <a:fillRect/>
          </a:stretch>
        </p:blipFill>
        <p:spPr>
          <a:xfrm>
            <a:off x="976575" y="3281925"/>
            <a:ext cx="1041604" cy="1041604"/>
          </a:xfrm>
          <a:prstGeom prst="rect">
            <a:avLst/>
          </a:prstGeom>
        </p:spPr>
      </p:pic>
      <p:pic>
        <p:nvPicPr>
          <p:cNvPr id="25" name="图片 24">
            <a:extLst>
              <a:ext uri="{FF2B5EF4-FFF2-40B4-BE49-F238E27FC236}">
                <a16:creationId xmlns:a16="http://schemas.microsoft.com/office/drawing/2014/main" id="{B8FC59B0-6AA8-BDB1-22C1-3CD9FA690B5D}"/>
              </a:ext>
            </a:extLst>
          </p:cNvPr>
          <p:cNvPicPr>
            <a:picLocks noChangeAspect="1"/>
          </p:cNvPicPr>
          <p:nvPr/>
        </p:nvPicPr>
        <p:blipFill>
          <a:blip r:embed="rId8"/>
          <a:stretch>
            <a:fillRect/>
          </a:stretch>
        </p:blipFill>
        <p:spPr>
          <a:xfrm>
            <a:off x="2508347" y="3281925"/>
            <a:ext cx="1041604" cy="1041604"/>
          </a:xfrm>
          <a:prstGeom prst="rect">
            <a:avLst/>
          </a:prstGeom>
        </p:spPr>
      </p:pic>
      <p:pic>
        <p:nvPicPr>
          <p:cNvPr id="26" name="图片 25">
            <a:extLst>
              <a:ext uri="{FF2B5EF4-FFF2-40B4-BE49-F238E27FC236}">
                <a16:creationId xmlns:a16="http://schemas.microsoft.com/office/drawing/2014/main" id="{29DCDF44-EC49-31A8-5DD1-9A5E3B291DCA}"/>
              </a:ext>
            </a:extLst>
          </p:cNvPr>
          <p:cNvPicPr>
            <a:picLocks noChangeAspect="1"/>
          </p:cNvPicPr>
          <p:nvPr/>
        </p:nvPicPr>
        <p:blipFill>
          <a:blip r:embed="rId8"/>
          <a:stretch>
            <a:fillRect/>
          </a:stretch>
        </p:blipFill>
        <p:spPr>
          <a:xfrm>
            <a:off x="3913279" y="3281925"/>
            <a:ext cx="1041604" cy="1041604"/>
          </a:xfrm>
          <a:prstGeom prst="rect">
            <a:avLst/>
          </a:prstGeom>
        </p:spPr>
      </p:pic>
      <p:pic>
        <p:nvPicPr>
          <p:cNvPr id="4" name="图片 3">
            <a:extLst>
              <a:ext uri="{FF2B5EF4-FFF2-40B4-BE49-F238E27FC236}">
                <a16:creationId xmlns:a16="http://schemas.microsoft.com/office/drawing/2014/main" id="{A8B4C370-0CE1-1876-4E78-4111F62770C1}"/>
              </a:ext>
            </a:extLst>
          </p:cNvPr>
          <p:cNvPicPr>
            <a:picLocks noChangeAspect="1"/>
          </p:cNvPicPr>
          <p:nvPr/>
        </p:nvPicPr>
        <p:blipFill>
          <a:blip r:embed="rId9"/>
          <a:stretch>
            <a:fillRect/>
          </a:stretch>
        </p:blipFill>
        <p:spPr>
          <a:xfrm>
            <a:off x="6884214" y="823663"/>
            <a:ext cx="1041605" cy="1041605"/>
          </a:xfrm>
          <a:prstGeom prst="rect">
            <a:avLst/>
          </a:prstGeom>
        </p:spPr>
      </p:pic>
      <p:pic>
        <p:nvPicPr>
          <p:cNvPr id="7" name="图片 6">
            <a:extLst>
              <a:ext uri="{FF2B5EF4-FFF2-40B4-BE49-F238E27FC236}">
                <a16:creationId xmlns:a16="http://schemas.microsoft.com/office/drawing/2014/main" id="{3AF2D5D8-F82F-F305-E7F6-8AC2A6907911}"/>
              </a:ext>
            </a:extLst>
          </p:cNvPr>
          <p:cNvPicPr>
            <a:picLocks noChangeAspect="1"/>
          </p:cNvPicPr>
          <p:nvPr/>
        </p:nvPicPr>
        <p:blipFill>
          <a:blip r:embed="rId10"/>
          <a:stretch>
            <a:fillRect/>
          </a:stretch>
        </p:blipFill>
        <p:spPr>
          <a:xfrm>
            <a:off x="8580377" y="819200"/>
            <a:ext cx="1041605" cy="1041605"/>
          </a:xfrm>
          <a:prstGeom prst="rect">
            <a:avLst/>
          </a:prstGeom>
        </p:spPr>
      </p:pic>
      <p:pic>
        <p:nvPicPr>
          <p:cNvPr id="10" name="图片 9">
            <a:extLst>
              <a:ext uri="{FF2B5EF4-FFF2-40B4-BE49-F238E27FC236}">
                <a16:creationId xmlns:a16="http://schemas.microsoft.com/office/drawing/2014/main" id="{8A6D73A9-5709-6378-93AE-B5688C9CB35E}"/>
              </a:ext>
            </a:extLst>
          </p:cNvPr>
          <p:cNvPicPr>
            <a:picLocks noChangeAspect="1"/>
          </p:cNvPicPr>
          <p:nvPr/>
        </p:nvPicPr>
        <p:blipFill>
          <a:blip r:embed="rId11"/>
          <a:stretch>
            <a:fillRect/>
          </a:stretch>
        </p:blipFill>
        <p:spPr>
          <a:xfrm>
            <a:off x="10190789" y="819200"/>
            <a:ext cx="1041604" cy="1041604"/>
          </a:xfrm>
          <a:prstGeom prst="rect">
            <a:avLst/>
          </a:prstGeom>
        </p:spPr>
      </p:pic>
      <p:pic>
        <p:nvPicPr>
          <p:cNvPr id="12" name="图片 11">
            <a:extLst>
              <a:ext uri="{FF2B5EF4-FFF2-40B4-BE49-F238E27FC236}">
                <a16:creationId xmlns:a16="http://schemas.microsoft.com/office/drawing/2014/main" id="{E614B04C-32E0-598E-0825-4C2AB7DC39FE}"/>
              </a:ext>
            </a:extLst>
          </p:cNvPr>
          <p:cNvPicPr>
            <a:picLocks noChangeAspect="1"/>
          </p:cNvPicPr>
          <p:nvPr/>
        </p:nvPicPr>
        <p:blipFill>
          <a:blip r:embed="rId12"/>
          <a:stretch>
            <a:fillRect/>
          </a:stretch>
        </p:blipFill>
        <p:spPr>
          <a:xfrm>
            <a:off x="6884191" y="2113908"/>
            <a:ext cx="1041605" cy="1041605"/>
          </a:xfrm>
          <a:prstGeom prst="rect">
            <a:avLst/>
          </a:prstGeom>
        </p:spPr>
      </p:pic>
      <p:pic>
        <p:nvPicPr>
          <p:cNvPr id="15" name="图片 14">
            <a:extLst>
              <a:ext uri="{FF2B5EF4-FFF2-40B4-BE49-F238E27FC236}">
                <a16:creationId xmlns:a16="http://schemas.microsoft.com/office/drawing/2014/main" id="{53CE0B99-63E7-9D9F-0A57-774D5B703E46}"/>
              </a:ext>
            </a:extLst>
          </p:cNvPr>
          <p:cNvPicPr>
            <a:picLocks noChangeAspect="1"/>
          </p:cNvPicPr>
          <p:nvPr/>
        </p:nvPicPr>
        <p:blipFill>
          <a:blip r:embed="rId13"/>
          <a:stretch>
            <a:fillRect/>
          </a:stretch>
        </p:blipFill>
        <p:spPr>
          <a:xfrm>
            <a:off x="8580376" y="2127719"/>
            <a:ext cx="1041605" cy="1041605"/>
          </a:xfrm>
          <a:prstGeom prst="rect">
            <a:avLst/>
          </a:prstGeom>
        </p:spPr>
      </p:pic>
      <p:pic>
        <p:nvPicPr>
          <p:cNvPr id="18" name="图片 17">
            <a:extLst>
              <a:ext uri="{FF2B5EF4-FFF2-40B4-BE49-F238E27FC236}">
                <a16:creationId xmlns:a16="http://schemas.microsoft.com/office/drawing/2014/main" id="{69A41DE3-88B0-20D4-33BE-0E99EEDEA820}"/>
              </a:ext>
            </a:extLst>
          </p:cNvPr>
          <p:cNvPicPr>
            <a:picLocks noChangeAspect="1"/>
          </p:cNvPicPr>
          <p:nvPr/>
        </p:nvPicPr>
        <p:blipFill>
          <a:blip r:embed="rId14"/>
          <a:stretch>
            <a:fillRect/>
          </a:stretch>
        </p:blipFill>
        <p:spPr>
          <a:xfrm>
            <a:off x="10190789" y="2113909"/>
            <a:ext cx="1041604" cy="1041604"/>
          </a:xfrm>
          <a:prstGeom prst="rect">
            <a:avLst/>
          </a:prstGeom>
        </p:spPr>
      </p:pic>
      <p:pic>
        <p:nvPicPr>
          <p:cNvPr id="21" name="图片 20">
            <a:extLst>
              <a:ext uri="{FF2B5EF4-FFF2-40B4-BE49-F238E27FC236}">
                <a16:creationId xmlns:a16="http://schemas.microsoft.com/office/drawing/2014/main" id="{335E569A-0C12-9583-A2F6-45182E09147B}"/>
              </a:ext>
            </a:extLst>
          </p:cNvPr>
          <p:cNvPicPr>
            <a:picLocks noChangeAspect="1"/>
          </p:cNvPicPr>
          <p:nvPr/>
        </p:nvPicPr>
        <p:blipFill>
          <a:blip r:embed="rId15"/>
          <a:stretch>
            <a:fillRect/>
          </a:stretch>
        </p:blipFill>
        <p:spPr>
          <a:xfrm>
            <a:off x="6884191" y="3281925"/>
            <a:ext cx="1041604" cy="1041604"/>
          </a:xfrm>
          <a:prstGeom prst="rect">
            <a:avLst/>
          </a:prstGeom>
        </p:spPr>
      </p:pic>
      <p:pic>
        <p:nvPicPr>
          <p:cNvPr id="24" name="图片 23">
            <a:extLst>
              <a:ext uri="{FF2B5EF4-FFF2-40B4-BE49-F238E27FC236}">
                <a16:creationId xmlns:a16="http://schemas.microsoft.com/office/drawing/2014/main" id="{477F3AEF-9888-FF48-D51E-047678A56BD9}"/>
              </a:ext>
            </a:extLst>
          </p:cNvPr>
          <p:cNvPicPr>
            <a:picLocks noChangeAspect="1"/>
          </p:cNvPicPr>
          <p:nvPr/>
        </p:nvPicPr>
        <p:blipFill>
          <a:blip r:embed="rId15"/>
          <a:stretch>
            <a:fillRect/>
          </a:stretch>
        </p:blipFill>
        <p:spPr>
          <a:xfrm>
            <a:off x="8580376" y="3281925"/>
            <a:ext cx="1041604" cy="1041604"/>
          </a:xfrm>
          <a:prstGeom prst="rect">
            <a:avLst/>
          </a:prstGeom>
        </p:spPr>
      </p:pic>
      <p:pic>
        <p:nvPicPr>
          <p:cNvPr id="34" name="图片 33">
            <a:extLst>
              <a:ext uri="{FF2B5EF4-FFF2-40B4-BE49-F238E27FC236}">
                <a16:creationId xmlns:a16="http://schemas.microsoft.com/office/drawing/2014/main" id="{17F36943-F079-539F-BF22-AEC52B3BDA7F}"/>
              </a:ext>
            </a:extLst>
          </p:cNvPr>
          <p:cNvPicPr>
            <a:picLocks noChangeAspect="1"/>
          </p:cNvPicPr>
          <p:nvPr/>
        </p:nvPicPr>
        <p:blipFill>
          <a:blip r:embed="rId15"/>
          <a:stretch>
            <a:fillRect/>
          </a:stretch>
        </p:blipFill>
        <p:spPr>
          <a:xfrm>
            <a:off x="10190789" y="3281925"/>
            <a:ext cx="1041604" cy="1041604"/>
          </a:xfrm>
          <a:prstGeom prst="rect">
            <a:avLst/>
          </a:prstGeom>
        </p:spPr>
      </p:pic>
      <p:pic>
        <p:nvPicPr>
          <p:cNvPr id="36" name="Picture 2">
            <a:extLst>
              <a:ext uri="{FF2B5EF4-FFF2-40B4-BE49-F238E27FC236}">
                <a16:creationId xmlns:a16="http://schemas.microsoft.com/office/drawing/2014/main" id="{60486502-ED6F-4250-B50A-08E7A0A4DCF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466" y="4549767"/>
            <a:ext cx="5630239" cy="23622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9AC3CF50-C1D9-0B12-E771-4CECD5F039A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56270" y="4549767"/>
            <a:ext cx="6020656"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362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4DA00017-343A-7FB9-BAD5-A96C49F4A741}"/>
              </a:ext>
            </a:extLst>
          </p:cNvPr>
          <p:cNvSpPr txBox="1"/>
          <p:nvPr/>
        </p:nvSpPr>
        <p:spPr>
          <a:xfrm>
            <a:off x="2628560" y="136695"/>
            <a:ext cx="7156511" cy="553998"/>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Group 5a VS. Group 5b		Top &amp; Shirt </a:t>
            </a:r>
            <a:r>
              <a:rPr lang="en-US" sz="3000" dirty="0">
                <a:latin typeface="Times New Roman" panose="02020603050405020304" pitchFamily="18" charset="0"/>
                <a:cs typeface="Times New Roman" panose="02020603050405020304" pitchFamily="18" charset="0"/>
                <a:sym typeface="Wingdings" panose="05000000000000000000" pitchFamily="2" charset="2"/>
              </a:rPr>
              <a:t> Dress</a:t>
            </a:r>
            <a:endParaRPr lang="en-US" sz="3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36628F7-876A-6241-AD62-5452F5BFBABD}"/>
              </a:ext>
            </a:extLst>
          </p:cNvPr>
          <p:cNvPicPr>
            <a:picLocks noChangeAspect="1"/>
          </p:cNvPicPr>
          <p:nvPr/>
        </p:nvPicPr>
        <p:blipFill>
          <a:blip r:embed="rId2"/>
          <a:stretch>
            <a:fillRect/>
          </a:stretch>
        </p:blipFill>
        <p:spPr>
          <a:xfrm>
            <a:off x="801916" y="830402"/>
            <a:ext cx="1041604" cy="1041604"/>
          </a:xfrm>
          <a:prstGeom prst="rect">
            <a:avLst/>
          </a:prstGeom>
        </p:spPr>
      </p:pic>
      <p:pic>
        <p:nvPicPr>
          <p:cNvPr id="7" name="图片 6">
            <a:extLst>
              <a:ext uri="{FF2B5EF4-FFF2-40B4-BE49-F238E27FC236}">
                <a16:creationId xmlns:a16="http://schemas.microsoft.com/office/drawing/2014/main" id="{6D14B230-0368-93ED-5AA1-E27180596B56}"/>
              </a:ext>
            </a:extLst>
          </p:cNvPr>
          <p:cNvPicPr>
            <a:picLocks noChangeAspect="1"/>
          </p:cNvPicPr>
          <p:nvPr/>
        </p:nvPicPr>
        <p:blipFill>
          <a:blip r:embed="rId3"/>
          <a:stretch>
            <a:fillRect/>
          </a:stretch>
        </p:blipFill>
        <p:spPr>
          <a:xfrm>
            <a:off x="2364517" y="830402"/>
            <a:ext cx="1041604" cy="1041604"/>
          </a:xfrm>
          <a:prstGeom prst="rect">
            <a:avLst/>
          </a:prstGeom>
        </p:spPr>
      </p:pic>
      <p:pic>
        <p:nvPicPr>
          <p:cNvPr id="10" name="图片 9">
            <a:extLst>
              <a:ext uri="{FF2B5EF4-FFF2-40B4-BE49-F238E27FC236}">
                <a16:creationId xmlns:a16="http://schemas.microsoft.com/office/drawing/2014/main" id="{B6F5CDA9-6A50-74FD-0307-12AE6DB1D30F}"/>
              </a:ext>
            </a:extLst>
          </p:cNvPr>
          <p:cNvPicPr>
            <a:picLocks noChangeAspect="1"/>
          </p:cNvPicPr>
          <p:nvPr/>
        </p:nvPicPr>
        <p:blipFill>
          <a:blip r:embed="rId4"/>
          <a:stretch>
            <a:fillRect/>
          </a:stretch>
        </p:blipFill>
        <p:spPr>
          <a:xfrm>
            <a:off x="3974928" y="830402"/>
            <a:ext cx="1041604" cy="1041604"/>
          </a:xfrm>
          <a:prstGeom prst="rect">
            <a:avLst/>
          </a:prstGeom>
        </p:spPr>
      </p:pic>
      <p:pic>
        <p:nvPicPr>
          <p:cNvPr id="12" name="图片 11">
            <a:extLst>
              <a:ext uri="{FF2B5EF4-FFF2-40B4-BE49-F238E27FC236}">
                <a16:creationId xmlns:a16="http://schemas.microsoft.com/office/drawing/2014/main" id="{672A53A7-6B07-9681-5AE5-A6601B58F817}"/>
              </a:ext>
            </a:extLst>
          </p:cNvPr>
          <p:cNvPicPr>
            <a:picLocks noChangeAspect="1"/>
          </p:cNvPicPr>
          <p:nvPr/>
        </p:nvPicPr>
        <p:blipFill>
          <a:blip r:embed="rId5"/>
          <a:stretch>
            <a:fillRect/>
          </a:stretch>
        </p:blipFill>
        <p:spPr>
          <a:xfrm>
            <a:off x="798279" y="2136893"/>
            <a:ext cx="1041604" cy="1041604"/>
          </a:xfrm>
          <a:prstGeom prst="rect">
            <a:avLst/>
          </a:prstGeom>
        </p:spPr>
      </p:pic>
      <p:pic>
        <p:nvPicPr>
          <p:cNvPr id="15" name="图片 14">
            <a:extLst>
              <a:ext uri="{FF2B5EF4-FFF2-40B4-BE49-F238E27FC236}">
                <a16:creationId xmlns:a16="http://schemas.microsoft.com/office/drawing/2014/main" id="{E8C148B6-0C08-8B47-D09B-04EF0BAB1BFA}"/>
              </a:ext>
            </a:extLst>
          </p:cNvPr>
          <p:cNvPicPr>
            <a:picLocks noChangeAspect="1"/>
          </p:cNvPicPr>
          <p:nvPr/>
        </p:nvPicPr>
        <p:blipFill>
          <a:blip r:embed="rId6"/>
          <a:stretch>
            <a:fillRect/>
          </a:stretch>
        </p:blipFill>
        <p:spPr>
          <a:xfrm>
            <a:off x="2364517" y="2148267"/>
            <a:ext cx="1041604" cy="1041604"/>
          </a:xfrm>
          <a:prstGeom prst="rect">
            <a:avLst/>
          </a:prstGeom>
        </p:spPr>
      </p:pic>
      <p:pic>
        <p:nvPicPr>
          <p:cNvPr id="18" name="图片 17">
            <a:extLst>
              <a:ext uri="{FF2B5EF4-FFF2-40B4-BE49-F238E27FC236}">
                <a16:creationId xmlns:a16="http://schemas.microsoft.com/office/drawing/2014/main" id="{015EF993-EF03-B157-9914-BD6E04C67868}"/>
              </a:ext>
            </a:extLst>
          </p:cNvPr>
          <p:cNvPicPr>
            <a:picLocks noChangeAspect="1"/>
          </p:cNvPicPr>
          <p:nvPr/>
        </p:nvPicPr>
        <p:blipFill>
          <a:blip r:embed="rId7"/>
          <a:stretch>
            <a:fillRect/>
          </a:stretch>
        </p:blipFill>
        <p:spPr>
          <a:xfrm>
            <a:off x="3997885" y="2148267"/>
            <a:ext cx="1041604" cy="1041604"/>
          </a:xfrm>
          <a:prstGeom prst="rect">
            <a:avLst/>
          </a:prstGeom>
        </p:spPr>
      </p:pic>
      <p:pic>
        <p:nvPicPr>
          <p:cNvPr id="21" name="图片 20">
            <a:extLst>
              <a:ext uri="{FF2B5EF4-FFF2-40B4-BE49-F238E27FC236}">
                <a16:creationId xmlns:a16="http://schemas.microsoft.com/office/drawing/2014/main" id="{260A8C6F-5F28-9BE5-65CC-4AE340D62206}"/>
              </a:ext>
            </a:extLst>
          </p:cNvPr>
          <p:cNvPicPr>
            <a:picLocks noChangeAspect="1"/>
          </p:cNvPicPr>
          <p:nvPr/>
        </p:nvPicPr>
        <p:blipFill>
          <a:blip r:embed="rId8"/>
          <a:stretch>
            <a:fillRect/>
          </a:stretch>
        </p:blipFill>
        <p:spPr>
          <a:xfrm>
            <a:off x="798279" y="3302473"/>
            <a:ext cx="1041604" cy="1041604"/>
          </a:xfrm>
          <a:prstGeom prst="rect">
            <a:avLst/>
          </a:prstGeom>
        </p:spPr>
      </p:pic>
      <p:pic>
        <p:nvPicPr>
          <p:cNvPr id="23" name="图片 22">
            <a:extLst>
              <a:ext uri="{FF2B5EF4-FFF2-40B4-BE49-F238E27FC236}">
                <a16:creationId xmlns:a16="http://schemas.microsoft.com/office/drawing/2014/main" id="{43553E92-DB2D-F378-60E1-02CCB62308BE}"/>
              </a:ext>
            </a:extLst>
          </p:cNvPr>
          <p:cNvPicPr>
            <a:picLocks noChangeAspect="1"/>
          </p:cNvPicPr>
          <p:nvPr/>
        </p:nvPicPr>
        <p:blipFill>
          <a:blip r:embed="rId8"/>
          <a:stretch>
            <a:fillRect/>
          </a:stretch>
        </p:blipFill>
        <p:spPr>
          <a:xfrm>
            <a:off x="2364517" y="3302473"/>
            <a:ext cx="1041604" cy="1041604"/>
          </a:xfrm>
          <a:prstGeom prst="rect">
            <a:avLst/>
          </a:prstGeom>
        </p:spPr>
      </p:pic>
      <p:pic>
        <p:nvPicPr>
          <p:cNvPr id="24" name="图片 23">
            <a:extLst>
              <a:ext uri="{FF2B5EF4-FFF2-40B4-BE49-F238E27FC236}">
                <a16:creationId xmlns:a16="http://schemas.microsoft.com/office/drawing/2014/main" id="{033201E1-C223-C117-53D5-1DC7CB50914B}"/>
              </a:ext>
            </a:extLst>
          </p:cNvPr>
          <p:cNvPicPr>
            <a:picLocks noChangeAspect="1"/>
          </p:cNvPicPr>
          <p:nvPr/>
        </p:nvPicPr>
        <p:blipFill>
          <a:blip r:embed="rId8"/>
          <a:stretch>
            <a:fillRect/>
          </a:stretch>
        </p:blipFill>
        <p:spPr>
          <a:xfrm>
            <a:off x="4009780" y="3286317"/>
            <a:ext cx="1041604" cy="1041604"/>
          </a:xfrm>
          <a:prstGeom prst="rect">
            <a:avLst/>
          </a:prstGeom>
        </p:spPr>
      </p:pic>
      <p:pic>
        <p:nvPicPr>
          <p:cNvPr id="9" name="图片 8">
            <a:extLst>
              <a:ext uri="{FF2B5EF4-FFF2-40B4-BE49-F238E27FC236}">
                <a16:creationId xmlns:a16="http://schemas.microsoft.com/office/drawing/2014/main" id="{0431F162-15C4-4768-009B-09896C92E5EB}"/>
              </a:ext>
            </a:extLst>
          </p:cNvPr>
          <p:cNvPicPr>
            <a:picLocks noChangeAspect="1"/>
          </p:cNvPicPr>
          <p:nvPr/>
        </p:nvPicPr>
        <p:blipFill>
          <a:blip r:embed="rId9"/>
          <a:stretch>
            <a:fillRect/>
          </a:stretch>
        </p:blipFill>
        <p:spPr>
          <a:xfrm>
            <a:off x="6778279" y="833649"/>
            <a:ext cx="1041604" cy="1041604"/>
          </a:xfrm>
          <a:prstGeom prst="rect">
            <a:avLst/>
          </a:prstGeom>
        </p:spPr>
      </p:pic>
      <p:pic>
        <p:nvPicPr>
          <p:cNvPr id="13" name="图片 12">
            <a:extLst>
              <a:ext uri="{FF2B5EF4-FFF2-40B4-BE49-F238E27FC236}">
                <a16:creationId xmlns:a16="http://schemas.microsoft.com/office/drawing/2014/main" id="{3F184F86-8407-1903-0BBA-76CB73D614B9}"/>
              </a:ext>
            </a:extLst>
          </p:cNvPr>
          <p:cNvPicPr>
            <a:picLocks noChangeAspect="1"/>
          </p:cNvPicPr>
          <p:nvPr/>
        </p:nvPicPr>
        <p:blipFill>
          <a:blip r:embed="rId10"/>
          <a:stretch>
            <a:fillRect/>
          </a:stretch>
        </p:blipFill>
        <p:spPr>
          <a:xfrm>
            <a:off x="10200025" y="833649"/>
            <a:ext cx="1041604" cy="1041604"/>
          </a:xfrm>
          <a:prstGeom prst="rect">
            <a:avLst/>
          </a:prstGeom>
        </p:spPr>
      </p:pic>
      <p:pic>
        <p:nvPicPr>
          <p:cNvPr id="16" name="图片 15">
            <a:extLst>
              <a:ext uri="{FF2B5EF4-FFF2-40B4-BE49-F238E27FC236}">
                <a16:creationId xmlns:a16="http://schemas.microsoft.com/office/drawing/2014/main" id="{F04E100D-F1DE-8D82-C75F-8AF081907804}"/>
              </a:ext>
            </a:extLst>
          </p:cNvPr>
          <p:cNvPicPr>
            <a:picLocks noChangeAspect="1"/>
          </p:cNvPicPr>
          <p:nvPr/>
        </p:nvPicPr>
        <p:blipFill>
          <a:blip r:embed="rId11"/>
          <a:stretch>
            <a:fillRect/>
          </a:stretch>
        </p:blipFill>
        <p:spPr>
          <a:xfrm>
            <a:off x="10191507" y="3305720"/>
            <a:ext cx="1041604" cy="1041604"/>
          </a:xfrm>
          <a:prstGeom prst="rect">
            <a:avLst/>
          </a:prstGeom>
        </p:spPr>
      </p:pic>
      <p:pic>
        <p:nvPicPr>
          <p:cNvPr id="19" name="图片 18">
            <a:extLst>
              <a:ext uri="{FF2B5EF4-FFF2-40B4-BE49-F238E27FC236}">
                <a16:creationId xmlns:a16="http://schemas.microsoft.com/office/drawing/2014/main" id="{DC2212E7-526A-7BF1-D3FC-E45CC42DA757}"/>
              </a:ext>
            </a:extLst>
          </p:cNvPr>
          <p:cNvPicPr>
            <a:picLocks noChangeAspect="1"/>
          </p:cNvPicPr>
          <p:nvPr/>
        </p:nvPicPr>
        <p:blipFill>
          <a:blip r:embed="rId11"/>
          <a:stretch>
            <a:fillRect/>
          </a:stretch>
        </p:blipFill>
        <p:spPr>
          <a:xfrm>
            <a:off x="8520852" y="3305720"/>
            <a:ext cx="1041604" cy="1041604"/>
          </a:xfrm>
          <a:prstGeom prst="rect">
            <a:avLst/>
          </a:prstGeom>
        </p:spPr>
      </p:pic>
      <p:pic>
        <p:nvPicPr>
          <p:cNvPr id="22" name="图片 21">
            <a:extLst>
              <a:ext uri="{FF2B5EF4-FFF2-40B4-BE49-F238E27FC236}">
                <a16:creationId xmlns:a16="http://schemas.microsoft.com/office/drawing/2014/main" id="{E5EC3F67-5B24-EC6E-ED06-261AADCCFB52}"/>
              </a:ext>
            </a:extLst>
          </p:cNvPr>
          <p:cNvPicPr>
            <a:picLocks noChangeAspect="1"/>
          </p:cNvPicPr>
          <p:nvPr/>
        </p:nvPicPr>
        <p:blipFill>
          <a:blip r:embed="rId11"/>
          <a:stretch>
            <a:fillRect/>
          </a:stretch>
        </p:blipFill>
        <p:spPr>
          <a:xfrm>
            <a:off x="6778279" y="3305720"/>
            <a:ext cx="1041604" cy="1041604"/>
          </a:xfrm>
          <a:prstGeom prst="rect">
            <a:avLst/>
          </a:prstGeom>
        </p:spPr>
      </p:pic>
      <p:pic>
        <p:nvPicPr>
          <p:cNvPr id="26" name="图片 25">
            <a:extLst>
              <a:ext uri="{FF2B5EF4-FFF2-40B4-BE49-F238E27FC236}">
                <a16:creationId xmlns:a16="http://schemas.microsoft.com/office/drawing/2014/main" id="{DAD7DC0B-CC11-D094-3874-569954BED227}"/>
              </a:ext>
            </a:extLst>
          </p:cNvPr>
          <p:cNvPicPr>
            <a:picLocks noChangeAspect="1"/>
          </p:cNvPicPr>
          <p:nvPr/>
        </p:nvPicPr>
        <p:blipFill>
          <a:blip r:embed="rId12"/>
          <a:stretch>
            <a:fillRect/>
          </a:stretch>
        </p:blipFill>
        <p:spPr>
          <a:xfrm>
            <a:off x="8520852" y="830402"/>
            <a:ext cx="1041605" cy="1041605"/>
          </a:xfrm>
          <a:prstGeom prst="rect">
            <a:avLst/>
          </a:prstGeom>
        </p:spPr>
      </p:pic>
      <p:pic>
        <p:nvPicPr>
          <p:cNvPr id="34" name="图片 33">
            <a:extLst>
              <a:ext uri="{FF2B5EF4-FFF2-40B4-BE49-F238E27FC236}">
                <a16:creationId xmlns:a16="http://schemas.microsoft.com/office/drawing/2014/main" id="{24B69090-D9E1-CC0D-804F-BA9D1090AF10}"/>
              </a:ext>
            </a:extLst>
          </p:cNvPr>
          <p:cNvPicPr>
            <a:picLocks noChangeAspect="1"/>
          </p:cNvPicPr>
          <p:nvPr/>
        </p:nvPicPr>
        <p:blipFill>
          <a:blip r:embed="rId13"/>
          <a:stretch>
            <a:fillRect/>
          </a:stretch>
        </p:blipFill>
        <p:spPr>
          <a:xfrm>
            <a:off x="6778280" y="2055386"/>
            <a:ext cx="1041604" cy="1041604"/>
          </a:xfrm>
          <a:prstGeom prst="rect">
            <a:avLst/>
          </a:prstGeom>
        </p:spPr>
      </p:pic>
      <p:pic>
        <p:nvPicPr>
          <p:cNvPr id="36" name="图片 35">
            <a:extLst>
              <a:ext uri="{FF2B5EF4-FFF2-40B4-BE49-F238E27FC236}">
                <a16:creationId xmlns:a16="http://schemas.microsoft.com/office/drawing/2014/main" id="{308CC4E9-5C69-B90D-3606-C958CE3857B1}"/>
              </a:ext>
            </a:extLst>
          </p:cNvPr>
          <p:cNvPicPr>
            <a:picLocks noChangeAspect="1"/>
          </p:cNvPicPr>
          <p:nvPr/>
        </p:nvPicPr>
        <p:blipFill>
          <a:blip r:embed="rId14"/>
          <a:stretch>
            <a:fillRect/>
          </a:stretch>
        </p:blipFill>
        <p:spPr>
          <a:xfrm>
            <a:off x="8520852" y="1995139"/>
            <a:ext cx="1041605" cy="1041605"/>
          </a:xfrm>
          <a:prstGeom prst="rect">
            <a:avLst/>
          </a:prstGeom>
        </p:spPr>
      </p:pic>
      <p:pic>
        <p:nvPicPr>
          <p:cNvPr id="38" name="图片 37">
            <a:extLst>
              <a:ext uri="{FF2B5EF4-FFF2-40B4-BE49-F238E27FC236}">
                <a16:creationId xmlns:a16="http://schemas.microsoft.com/office/drawing/2014/main" id="{D7FABCC6-FA8F-B41D-6F13-09654D387A58}"/>
              </a:ext>
            </a:extLst>
          </p:cNvPr>
          <p:cNvPicPr>
            <a:picLocks noChangeAspect="1"/>
          </p:cNvPicPr>
          <p:nvPr/>
        </p:nvPicPr>
        <p:blipFill>
          <a:blip r:embed="rId15"/>
          <a:stretch>
            <a:fillRect/>
          </a:stretch>
        </p:blipFill>
        <p:spPr>
          <a:xfrm>
            <a:off x="10200025" y="1979314"/>
            <a:ext cx="1041604" cy="1041604"/>
          </a:xfrm>
          <a:prstGeom prst="rect">
            <a:avLst/>
          </a:prstGeom>
        </p:spPr>
      </p:pic>
      <p:pic>
        <p:nvPicPr>
          <p:cNvPr id="40" name="Picture 2">
            <a:extLst>
              <a:ext uri="{FF2B5EF4-FFF2-40B4-BE49-F238E27FC236}">
                <a16:creationId xmlns:a16="http://schemas.microsoft.com/office/drawing/2014/main" id="{C0E1ADCA-934F-9C33-D286-5F7751BC79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467" y="4495800"/>
            <a:ext cx="54966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6EF72F1-A713-085C-BE75-F21E685817B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0" y="4451385"/>
            <a:ext cx="5719281"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72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454FA-CBC0-C009-1B19-9ACAD342ECD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Experiments Result from Group 4 &amp; 5</a:t>
            </a:r>
          </a:p>
        </p:txBody>
      </p:sp>
      <p:sp>
        <p:nvSpPr>
          <p:cNvPr id="3" name="内容占位符 2">
            <a:extLst>
              <a:ext uri="{FF2B5EF4-FFF2-40B4-BE49-F238E27FC236}">
                <a16:creationId xmlns:a16="http://schemas.microsoft.com/office/drawing/2014/main" id="{32B1078E-E577-7940-2AEF-1610B83AA86C}"/>
              </a:ext>
            </a:extLst>
          </p:cNvPr>
          <p:cNvSpPr>
            <a:spLocks noGrp="1"/>
          </p:cNvSpPr>
          <p:nvPr>
            <p:ph idx="1"/>
          </p:nvPr>
        </p:nvSpPr>
        <p:spPr/>
        <p:txBody>
          <a:bodyPr>
            <a:noAutofit/>
          </a:bodyPr>
          <a:lstStyle/>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The first experimental result in the fourth group is the clearest of the five groups. </a:t>
            </a:r>
            <a:r>
              <a:rPr lang="en-US" altLang="en-US" sz="2000" dirty="0">
                <a:latin typeface="Times New Roman" panose="02020603050405020304" pitchFamily="18" charset="0"/>
                <a:ea typeface="inherit"/>
                <a:cs typeface="Times New Roman" panose="02020603050405020304" pitchFamily="18" charset="0"/>
              </a:rPr>
              <a:t>A</a:t>
            </a: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t about point x = 33 the probability of being predicted as a bag is almost 1, at the same time the probability of being predicted as a sandal or a coat is almost 0, and keep it till the end.</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endParaRPr lang="en-US" altLang="en-US" sz="2000" dirty="0">
              <a:solidFill>
                <a:srgbClr val="202124"/>
              </a:solidFill>
              <a:latin typeface="Times New Roman" panose="02020603050405020304" pitchFamily="18" charset="0"/>
              <a:ea typeface="inherit"/>
              <a:cs typeface="Times New Roman" panose="02020603050405020304" pitchFamily="18"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202124"/>
                </a:solidFill>
                <a:effectLst/>
                <a:latin typeface="Times New Roman" panose="02020603050405020304" pitchFamily="18" charset="0"/>
                <a:ea typeface="inherit"/>
                <a:cs typeface="Times New Roman" panose="02020603050405020304" pitchFamily="18" charset="0"/>
              </a:rPr>
              <a:t>Differently, in the second experiment of the fourth group we found a few interesting points at about 5, 15, 30, 45, and 55, where the three lines basically cross to a single lower probability point, which implies that the picture at this point is so difficult to understand that it is not like any one type of clothing.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By comparing the two experiments in the fifth group, we </a:t>
            </a:r>
            <a:r>
              <a:rPr lang="en-US" altLang="en-US" sz="2000" dirty="0">
                <a:latin typeface="Times New Roman" panose="02020603050405020304" pitchFamily="18" charset="0"/>
                <a:ea typeface="inherit"/>
                <a:cs typeface="Times New Roman" panose="02020603050405020304" pitchFamily="18" charset="0"/>
              </a:rPr>
              <a:t>notice </a:t>
            </a: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that their main difference is reflected in the probability of being predicted as dress. In the first experiment, the probability of being predicted to be a dress increased relatively smoothly, however, in the second experiment, the fluctuation was quite large and continued to stabilize after point x = 70. This suggests that the transition images of the last column of the 11 by 11 matrix tends to keep the characteristics of shirt in the process of morphing from shirt to dress.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endPar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endParaRPr>
          </a:p>
        </p:txBody>
      </p:sp>
    </p:spTree>
    <p:extLst>
      <p:ext uri="{BB962C8B-B14F-4D97-AF65-F5344CB8AC3E}">
        <p14:creationId xmlns:p14="http://schemas.microsoft.com/office/powerpoint/2010/main" val="557118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9E831-2FB5-A2F9-E38D-15FB5A5A4F21}"/>
              </a:ext>
            </a:extLst>
          </p:cNvPr>
          <p:cNvSpPr>
            <a:spLocks noGrp="1"/>
          </p:cNvSpPr>
          <p:nvPr>
            <p:ph type="title"/>
          </p:nvPr>
        </p:nvSpPr>
        <p:spPr/>
        <p:txBody>
          <a:bodyPr>
            <a:normAutofit/>
          </a:bodyPr>
          <a:lstStyle/>
          <a:p>
            <a:pPr algn="ctr"/>
            <a:r>
              <a:rPr lang="en-US" sz="3000" dirty="0">
                <a:latin typeface="Times New Roman" panose="02020603050405020304" pitchFamily="18" charset="0"/>
                <a:cs typeface="Times New Roman" panose="02020603050405020304" pitchFamily="18" charset="0"/>
              </a:rPr>
              <a:t>Plot 3D</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Group 1a &amp; 1b</a:t>
            </a:r>
          </a:p>
        </p:txBody>
      </p:sp>
      <p:pic>
        <p:nvPicPr>
          <p:cNvPr id="4" name="图片 3">
            <a:extLst>
              <a:ext uri="{FF2B5EF4-FFF2-40B4-BE49-F238E27FC236}">
                <a16:creationId xmlns:a16="http://schemas.microsoft.com/office/drawing/2014/main" id="{9BC1BD20-87B5-3BCC-9B18-1642267B315F}"/>
              </a:ext>
            </a:extLst>
          </p:cNvPr>
          <p:cNvPicPr>
            <a:picLocks noChangeAspect="1"/>
          </p:cNvPicPr>
          <p:nvPr/>
        </p:nvPicPr>
        <p:blipFill>
          <a:blip r:embed="rId2"/>
          <a:stretch>
            <a:fillRect/>
          </a:stretch>
        </p:blipFill>
        <p:spPr>
          <a:xfrm>
            <a:off x="2093786" y="2424695"/>
            <a:ext cx="2126233" cy="1973303"/>
          </a:xfrm>
          <a:prstGeom prst="rect">
            <a:avLst/>
          </a:prstGeom>
        </p:spPr>
      </p:pic>
      <p:pic>
        <p:nvPicPr>
          <p:cNvPr id="6" name="图片 5">
            <a:extLst>
              <a:ext uri="{FF2B5EF4-FFF2-40B4-BE49-F238E27FC236}">
                <a16:creationId xmlns:a16="http://schemas.microsoft.com/office/drawing/2014/main" id="{7B1B2BCB-C756-8B2F-103F-5D0276837893}"/>
              </a:ext>
            </a:extLst>
          </p:cNvPr>
          <p:cNvPicPr>
            <a:picLocks noChangeAspect="1"/>
          </p:cNvPicPr>
          <p:nvPr/>
        </p:nvPicPr>
        <p:blipFill>
          <a:blip r:embed="rId3"/>
          <a:stretch>
            <a:fillRect/>
          </a:stretch>
        </p:blipFill>
        <p:spPr>
          <a:xfrm>
            <a:off x="5560355" y="2424695"/>
            <a:ext cx="1956580" cy="1973303"/>
          </a:xfrm>
          <a:prstGeom prst="rect">
            <a:avLst/>
          </a:prstGeom>
        </p:spPr>
      </p:pic>
      <p:pic>
        <p:nvPicPr>
          <p:cNvPr id="10" name="图片 9">
            <a:extLst>
              <a:ext uri="{FF2B5EF4-FFF2-40B4-BE49-F238E27FC236}">
                <a16:creationId xmlns:a16="http://schemas.microsoft.com/office/drawing/2014/main" id="{F7E7E852-D50C-82BE-C474-177B611792FE}"/>
              </a:ext>
            </a:extLst>
          </p:cNvPr>
          <p:cNvPicPr>
            <a:picLocks noChangeAspect="1"/>
          </p:cNvPicPr>
          <p:nvPr/>
        </p:nvPicPr>
        <p:blipFill>
          <a:blip r:embed="rId4"/>
          <a:stretch>
            <a:fillRect/>
          </a:stretch>
        </p:blipFill>
        <p:spPr>
          <a:xfrm>
            <a:off x="2093786" y="4426777"/>
            <a:ext cx="2126233" cy="2042002"/>
          </a:xfrm>
          <a:prstGeom prst="rect">
            <a:avLst/>
          </a:prstGeom>
        </p:spPr>
      </p:pic>
      <p:pic>
        <p:nvPicPr>
          <p:cNvPr id="12" name="图片 11">
            <a:extLst>
              <a:ext uri="{FF2B5EF4-FFF2-40B4-BE49-F238E27FC236}">
                <a16:creationId xmlns:a16="http://schemas.microsoft.com/office/drawing/2014/main" id="{0FDBCCD1-9DD6-45BC-020A-5B88F9ABCD3B}"/>
              </a:ext>
            </a:extLst>
          </p:cNvPr>
          <p:cNvPicPr>
            <a:picLocks noChangeAspect="1"/>
          </p:cNvPicPr>
          <p:nvPr/>
        </p:nvPicPr>
        <p:blipFill>
          <a:blip r:embed="rId5"/>
          <a:stretch>
            <a:fillRect/>
          </a:stretch>
        </p:blipFill>
        <p:spPr>
          <a:xfrm>
            <a:off x="5560355" y="4424685"/>
            <a:ext cx="1956579" cy="2035586"/>
          </a:xfrm>
          <a:prstGeom prst="rect">
            <a:avLst/>
          </a:prstGeom>
        </p:spPr>
      </p:pic>
      <p:pic>
        <p:nvPicPr>
          <p:cNvPr id="16" name="图片 15">
            <a:extLst>
              <a:ext uri="{FF2B5EF4-FFF2-40B4-BE49-F238E27FC236}">
                <a16:creationId xmlns:a16="http://schemas.microsoft.com/office/drawing/2014/main" id="{F7E45DD6-7098-27DB-836D-61581AEBD437}"/>
              </a:ext>
            </a:extLst>
          </p:cNvPr>
          <p:cNvPicPr>
            <a:picLocks noChangeAspect="1"/>
          </p:cNvPicPr>
          <p:nvPr/>
        </p:nvPicPr>
        <p:blipFill>
          <a:blip r:embed="rId6"/>
          <a:stretch>
            <a:fillRect/>
          </a:stretch>
        </p:blipFill>
        <p:spPr>
          <a:xfrm>
            <a:off x="8985183" y="4514452"/>
            <a:ext cx="1938135" cy="1860862"/>
          </a:xfrm>
          <a:prstGeom prst="rect">
            <a:avLst/>
          </a:prstGeom>
        </p:spPr>
      </p:pic>
      <p:pic>
        <p:nvPicPr>
          <p:cNvPr id="18" name="图片 17">
            <a:extLst>
              <a:ext uri="{FF2B5EF4-FFF2-40B4-BE49-F238E27FC236}">
                <a16:creationId xmlns:a16="http://schemas.microsoft.com/office/drawing/2014/main" id="{D1212E82-C438-0B56-765C-18A8075B49E3}"/>
              </a:ext>
            </a:extLst>
          </p:cNvPr>
          <p:cNvPicPr>
            <a:picLocks noChangeAspect="1"/>
          </p:cNvPicPr>
          <p:nvPr/>
        </p:nvPicPr>
        <p:blipFill>
          <a:blip r:embed="rId7"/>
          <a:stretch>
            <a:fillRect/>
          </a:stretch>
        </p:blipFill>
        <p:spPr>
          <a:xfrm>
            <a:off x="8985184" y="2424695"/>
            <a:ext cx="1938136" cy="1973303"/>
          </a:xfrm>
          <a:prstGeom prst="rect">
            <a:avLst/>
          </a:prstGeom>
        </p:spPr>
      </p:pic>
      <p:sp>
        <p:nvSpPr>
          <p:cNvPr id="5" name="文本框 4">
            <a:extLst>
              <a:ext uri="{FF2B5EF4-FFF2-40B4-BE49-F238E27FC236}">
                <a16:creationId xmlns:a16="http://schemas.microsoft.com/office/drawing/2014/main" id="{0E6F4D27-1CF1-1C96-72A4-01B320CB0075}"/>
              </a:ext>
            </a:extLst>
          </p:cNvPr>
          <p:cNvSpPr txBox="1"/>
          <p:nvPr/>
        </p:nvSpPr>
        <p:spPr>
          <a:xfrm>
            <a:off x="2676269" y="1795904"/>
            <a:ext cx="770916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Pullover			          Trouser			         Coat</a:t>
            </a:r>
          </a:p>
        </p:txBody>
      </p:sp>
    </p:spTree>
    <p:extLst>
      <p:ext uri="{BB962C8B-B14F-4D97-AF65-F5344CB8AC3E}">
        <p14:creationId xmlns:p14="http://schemas.microsoft.com/office/powerpoint/2010/main" val="806854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B5A0E-12DC-BBA2-9E25-BF2CE7A090BD}"/>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Morphing Part 1</a:t>
            </a:r>
          </a:p>
        </p:txBody>
      </p:sp>
      <p:sp>
        <p:nvSpPr>
          <p:cNvPr id="3" name="副标题 2">
            <a:extLst>
              <a:ext uri="{FF2B5EF4-FFF2-40B4-BE49-F238E27FC236}">
                <a16:creationId xmlns:a16="http://schemas.microsoft.com/office/drawing/2014/main" id="{9FBCF5AC-45A1-6BF7-D104-213915AF64D2}"/>
              </a:ext>
            </a:extLst>
          </p:cNvPr>
          <p:cNvSpPr>
            <a:spLocks noGrp="1"/>
          </p:cNvSpPr>
          <p:nvPr>
            <p:ph type="subTitle" idx="1"/>
          </p:nvPr>
        </p:nvSpPr>
        <p:spPr/>
        <p: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06/17/22</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Slide #3~ #8</a:t>
            </a:r>
          </a:p>
          <a:p>
            <a:endParaRPr lang="en-US" dirty="0"/>
          </a:p>
        </p:txBody>
      </p:sp>
    </p:spTree>
    <p:extLst>
      <p:ext uri="{BB962C8B-B14F-4D97-AF65-F5344CB8AC3E}">
        <p14:creationId xmlns:p14="http://schemas.microsoft.com/office/powerpoint/2010/main" val="846004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9E831-2FB5-A2F9-E38D-15FB5A5A4F21}"/>
              </a:ext>
            </a:extLst>
          </p:cNvPr>
          <p:cNvSpPr>
            <a:spLocks noGrp="1"/>
          </p:cNvSpPr>
          <p:nvPr>
            <p:ph type="title"/>
          </p:nvPr>
        </p:nvSpPr>
        <p:spPr/>
        <p:txBody>
          <a:bodyPr>
            <a:normAutofit/>
          </a:bodyPr>
          <a:lstStyle/>
          <a:p>
            <a:pPr algn="ctr"/>
            <a:r>
              <a:rPr lang="en-US" sz="3000" dirty="0">
                <a:latin typeface="Times New Roman" panose="02020603050405020304" pitchFamily="18" charset="0"/>
                <a:cs typeface="Times New Roman" panose="02020603050405020304" pitchFamily="18" charset="0"/>
              </a:rPr>
              <a:t>Plot 3D</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Group 2a &amp; 2b</a:t>
            </a:r>
          </a:p>
        </p:txBody>
      </p:sp>
      <p:pic>
        <p:nvPicPr>
          <p:cNvPr id="9" name="图片 8">
            <a:extLst>
              <a:ext uri="{FF2B5EF4-FFF2-40B4-BE49-F238E27FC236}">
                <a16:creationId xmlns:a16="http://schemas.microsoft.com/office/drawing/2014/main" id="{5F454E88-7060-4A98-98E7-17420EDF91BE}"/>
              </a:ext>
            </a:extLst>
          </p:cNvPr>
          <p:cNvPicPr>
            <a:picLocks noChangeAspect="1"/>
          </p:cNvPicPr>
          <p:nvPr/>
        </p:nvPicPr>
        <p:blipFill>
          <a:blip r:embed="rId2"/>
          <a:stretch>
            <a:fillRect/>
          </a:stretch>
        </p:blipFill>
        <p:spPr>
          <a:xfrm>
            <a:off x="1800223" y="2469356"/>
            <a:ext cx="2101686" cy="1892659"/>
          </a:xfrm>
          <a:prstGeom prst="rect">
            <a:avLst/>
          </a:prstGeom>
        </p:spPr>
      </p:pic>
      <p:pic>
        <p:nvPicPr>
          <p:cNvPr id="13" name="图片 12">
            <a:extLst>
              <a:ext uri="{FF2B5EF4-FFF2-40B4-BE49-F238E27FC236}">
                <a16:creationId xmlns:a16="http://schemas.microsoft.com/office/drawing/2014/main" id="{58F6FAA9-5C39-67A1-8BEF-10A27462D43E}"/>
              </a:ext>
            </a:extLst>
          </p:cNvPr>
          <p:cNvPicPr>
            <a:picLocks noChangeAspect="1"/>
          </p:cNvPicPr>
          <p:nvPr/>
        </p:nvPicPr>
        <p:blipFill>
          <a:blip r:embed="rId3"/>
          <a:stretch>
            <a:fillRect/>
          </a:stretch>
        </p:blipFill>
        <p:spPr>
          <a:xfrm>
            <a:off x="5423626" y="2438742"/>
            <a:ext cx="1965279" cy="1919876"/>
          </a:xfrm>
          <a:prstGeom prst="rect">
            <a:avLst/>
          </a:prstGeom>
        </p:spPr>
      </p:pic>
      <p:pic>
        <p:nvPicPr>
          <p:cNvPr id="16" name="图片 15">
            <a:extLst>
              <a:ext uri="{FF2B5EF4-FFF2-40B4-BE49-F238E27FC236}">
                <a16:creationId xmlns:a16="http://schemas.microsoft.com/office/drawing/2014/main" id="{36E12688-A0B3-2ADC-93C8-E8C1B30091E5}"/>
              </a:ext>
            </a:extLst>
          </p:cNvPr>
          <p:cNvPicPr>
            <a:picLocks noChangeAspect="1"/>
          </p:cNvPicPr>
          <p:nvPr/>
        </p:nvPicPr>
        <p:blipFill>
          <a:blip r:embed="rId4"/>
          <a:stretch>
            <a:fillRect/>
          </a:stretch>
        </p:blipFill>
        <p:spPr>
          <a:xfrm>
            <a:off x="9046431" y="2394150"/>
            <a:ext cx="2031143" cy="1892660"/>
          </a:xfrm>
          <a:prstGeom prst="rect">
            <a:avLst/>
          </a:prstGeom>
        </p:spPr>
      </p:pic>
      <p:pic>
        <p:nvPicPr>
          <p:cNvPr id="4" name="图片 3">
            <a:extLst>
              <a:ext uri="{FF2B5EF4-FFF2-40B4-BE49-F238E27FC236}">
                <a16:creationId xmlns:a16="http://schemas.microsoft.com/office/drawing/2014/main" id="{E4FD32DF-D8DC-A941-47D5-A5F120359914}"/>
              </a:ext>
            </a:extLst>
          </p:cNvPr>
          <p:cNvPicPr>
            <a:picLocks noChangeAspect="1"/>
          </p:cNvPicPr>
          <p:nvPr/>
        </p:nvPicPr>
        <p:blipFill>
          <a:blip r:embed="rId5"/>
          <a:stretch>
            <a:fillRect/>
          </a:stretch>
        </p:blipFill>
        <p:spPr>
          <a:xfrm>
            <a:off x="1890397" y="4581407"/>
            <a:ext cx="1921337" cy="1892660"/>
          </a:xfrm>
          <a:prstGeom prst="rect">
            <a:avLst/>
          </a:prstGeom>
        </p:spPr>
      </p:pic>
      <p:pic>
        <p:nvPicPr>
          <p:cNvPr id="6" name="图片 5">
            <a:extLst>
              <a:ext uri="{FF2B5EF4-FFF2-40B4-BE49-F238E27FC236}">
                <a16:creationId xmlns:a16="http://schemas.microsoft.com/office/drawing/2014/main" id="{C5E67845-6F42-2202-DCBF-66424B033FA6}"/>
              </a:ext>
            </a:extLst>
          </p:cNvPr>
          <p:cNvPicPr>
            <a:picLocks noChangeAspect="1"/>
          </p:cNvPicPr>
          <p:nvPr/>
        </p:nvPicPr>
        <p:blipFill>
          <a:blip r:embed="rId6"/>
          <a:stretch>
            <a:fillRect/>
          </a:stretch>
        </p:blipFill>
        <p:spPr>
          <a:xfrm>
            <a:off x="5378239" y="4502456"/>
            <a:ext cx="2101687" cy="2208101"/>
          </a:xfrm>
          <a:prstGeom prst="rect">
            <a:avLst/>
          </a:prstGeom>
        </p:spPr>
      </p:pic>
      <p:pic>
        <p:nvPicPr>
          <p:cNvPr id="8" name="图片 7">
            <a:extLst>
              <a:ext uri="{FF2B5EF4-FFF2-40B4-BE49-F238E27FC236}">
                <a16:creationId xmlns:a16="http://schemas.microsoft.com/office/drawing/2014/main" id="{D83DF6FF-1506-8882-4D62-A8564287ADEE}"/>
              </a:ext>
            </a:extLst>
          </p:cNvPr>
          <p:cNvPicPr>
            <a:picLocks noChangeAspect="1"/>
          </p:cNvPicPr>
          <p:nvPr/>
        </p:nvPicPr>
        <p:blipFill>
          <a:blip r:embed="rId7"/>
          <a:stretch>
            <a:fillRect/>
          </a:stretch>
        </p:blipFill>
        <p:spPr>
          <a:xfrm>
            <a:off x="9046430" y="4581407"/>
            <a:ext cx="2031143" cy="1964955"/>
          </a:xfrm>
          <a:prstGeom prst="rect">
            <a:avLst/>
          </a:prstGeom>
        </p:spPr>
      </p:pic>
      <p:sp>
        <p:nvSpPr>
          <p:cNvPr id="11" name="文本框 10">
            <a:extLst>
              <a:ext uri="{FF2B5EF4-FFF2-40B4-BE49-F238E27FC236}">
                <a16:creationId xmlns:a16="http://schemas.microsoft.com/office/drawing/2014/main" id="{2D80789A-A95E-924A-0FE0-73B9F8B2E53B}"/>
              </a:ext>
            </a:extLst>
          </p:cNvPr>
          <p:cNvSpPr txBox="1"/>
          <p:nvPr/>
        </p:nvSpPr>
        <p:spPr>
          <a:xfrm>
            <a:off x="2676269" y="1795904"/>
            <a:ext cx="787260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Dress			          Sandal			             Top</a:t>
            </a:r>
          </a:p>
        </p:txBody>
      </p:sp>
    </p:spTree>
    <p:extLst>
      <p:ext uri="{BB962C8B-B14F-4D97-AF65-F5344CB8AC3E}">
        <p14:creationId xmlns:p14="http://schemas.microsoft.com/office/powerpoint/2010/main" val="2982011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9E831-2FB5-A2F9-E38D-15FB5A5A4F21}"/>
              </a:ext>
            </a:extLst>
          </p:cNvPr>
          <p:cNvSpPr>
            <a:spLocks noGrp="1"/>
          </p:cNvSpPr>
          <p:nvPr>
            <p:ph type="title"/>
          </p:nvPr>
        </p:nvSpPr>
        <p:spPr/>
        <p:txBody>
          <a:bodyPr>
            <a:normAutofit/>
          </a:bodyPr>
          <a:lstStyle/>
          <a:p>
            <a:pPr algn="ctr"/>
            <a:r>
              <a:rPr lang="en-US" sz="3000" dirty="0">
                <a:latin typeface="Times New Roman" panose="02020603050405020304" pitchFamily="18" charset="0"/>
                <a:cs typeface="Times New Roman" panose="02020603050405020304" pitchFamily="18" charset="0"/>
              </a:rPr>
              <a:t>Plot 3D</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Group 3a &amp; 3b</a:t>
            </a:r>
          </a:p>
        </p:txBody>
      </p:sp>
      <p:pic>
        <p:nvPicPr>
          <p:cNvPr id="4" name="图片 3">
            <a:extLst>
              <a:ext uri="{FF2B5EF4-FFF2-40B4-BE49-F238E27FC236}">
                <a16:creationId xmlns:a16="http://schemas.microsoft.com/office/drawing/2014/main" id="{8375EB32-5B0B-A921-0A59-DE9F764D793C}"/>
              </a:ext>
            </a:extLst>
          </p:cNvPr>
          <p:cNvPicPr>
            <a:picLocks noChangeAspect="1"/>
          </p:cNvPicPr>
          <p:nvPr/>
        </p:nvPicPr>
        <p:blipFill>
          <a:blip r:embed="rId2"/>
          <a:stretch>
            <a:fillRect/>
          </a:stretch>
        </p:blipFill>
        <p:spPr>
          <a:xfrm>
            <a:off x="1953991" y="2171700"/>
            <a:ext cx="2019093" cy="2150684"/>
          </a:xfrm>
          <a:prstGeom prst="rect">
            <a:avLst/>
          </a:prstGeom>
        </p:spPr>
      </p:pic>
      <p:pic>
        <p:nvPicPr>
          <p:cNvPr id="6" name="图片 5">
            <a:extLst>
              <a:ext uri="{FF2B5EF4-FFF2-40B4-BE49-F238E27FC236}">
                <a16:creationId xmlns:a16="http://schemas.microsoft.com/office/drawing/2014/main" id="{3433F148-3455-B647-B4FA-4163CBD3F4E2}"/>
              </a:ext>
            </a:extLst>
          </p:cNvPr>
          <p:cNvPicPr>
            <a:picLocks noChangeAspect="1"/>
          </p:cNvPicPr>
          <p:nvPr/>
        </p:nvPicPr>
        <p:blipFill>
          <a:blip r:embed="rId3"/>
          <a:stretch>
            <a:fillRect/>
          </a:stretch>
        </p:blipFill>
        <p:spPr>
          <a:xfrm>
            <a:off x="5398334" y="2172079"/>
            <a:ext cx="2019093" cy="2163021"/>
          </a:xfrm>
          <a:prstGeom prst="rect">
            <a:avLst/>
          </a:prstGeom>
        </p:spPr>
      </p:pic>
      <p:pic>
        <p:nvPicPr>
          <p:cNvPr id="28" name="图片 27">
            <a:extLst>
              <a:ext uri="{FF2B5EF4-FFF2-40B4-BE49-F238E27FC236}">
                <a16:creationId xmlns:a16="http://schemas.microsoft.com/office/drawing/2014/main" id="{FB88EC60-E048-315E-07F2-D01894208391}"/>
              </a:ext>
            </a:extLst>
          </p:cNvPr>
          <p:cNvPicPr>
            <a:picLocks noChangeAspect="1"/>
          </p:cNvPicPr>
          <p:nvPr/>
        </p:nvPicPr>
        <p:blipFill>
          <a:blip r:embed="rId4"/>
          <a:stretch>
            <a:fillRect/>
          </a:stretch>
        </p:blipFill>
        <p:spPr>
          <a:xfrm>
            <a:off x="8842676" y="2171700"/>
            <a:ext cx="2130122" cy="2112396"/>
          </a:xfrm>
          <a:prstGeom prst="rect">
            <a:avLst/>
          </a:prstGeom>
        </p:spPr>
      </p:pic>
      <p:pic>
        <p:nvPicPr>
          <p:cNvPr id="5" name="图片 4">
            <a:extLst>
              <a:ext uri="{FF2B5EF4-FFF2-40B4-BE49-F238E27FC236}">
                <a16:creationId xmlns:a16="http://schemas.microsoft.com/office/drawing/2014/main" id="{DD5E1538-A229-AD35-C4F0-132FCA022076}"/>
              </a:ext>
            </a:extLst>
          </p:cNvPr>
          <p:cNvPicPr>
            <a:picLocks noChangeAspect="1"/>
          </p:cNvPicPr>
          <p:nvPr/>
        </p:nvPicPr>
        <p:blipFill>
          <a:blip r:embed="rId5"/>
          <a:stretch>
            <a:fillRect/>
          </a:stretch>
        </p:blipFill>
        <p:spPr>
          <a:xfrm>
            <a:off x="1883242" y="4631594"/>
            <a:ext cx="2160590" cy="2057032"/>
          </a:xfrm>
          <a:prstGeom prst="rect">
            <a:avLst/>
          </a:prstGeom>
        </p:spPr>
      </p:pic>
      <p:pic>
        <p:nvPicPr>
          <p:cNvPr id="8" name="图片 7">
            <a:extLst>
              <a:ext uri="{FF2B5EF4-FFF2-40B4-BE49-F238E27FC236}">
                <a16:creationId xmlns:a16="http://schemas.microsoft.com/office/drawing/2014/main" id="{C491FA63-DD34-E8EB-1834-85E81109FDF6}"/>
              </a:ext>
            </a:extLst>
          </p:cNvPr>
          <p:cNvPicPr>
            <a:picLocks noChangeAspect="1"/>
          </p:cNvPicPr>
          <p:nvPr/>
        </p:nvPicPr>
        <p:blipFill>
          <a:blip r:embed="rId6"/>
          <a:stretch>
            <a:fillRect/>
          </a:stretch>
        </p:blipFill>
        <p:spPr>
          <a:xfrm>
            <a:off x="5360299" y="4578599"/>
            <a:ext cx="2095162" cy="2163021"/>
          </a:xfrm>
          <a:prstGeom prst="rect">
            <a:avLst/>
          </a:prstGeom>
        </p:spPr>
      </p:pic>
      <p:pic>
        <p:nvPicPr>
          <p:cNvPr id="10" name="图片 9">
            <a:extLst>
              <a:ext uri="{FF2B5EF4-FFF2-40B4-BE49-F238E27FC236}">
                <a16:creationId xmlns:a16="http://schemas.microsoft.com/office/drawing/2014/main" id="{D33F63B0-59F5-DCD0-BE98-87C956408086}"/>
              </a:ext>
            </a:extLst>
          </p:cNvPr>
          <p:cNvPicPr>
            <a:picLocks noChangeAspect="1"/>
          </p:cNvPicPr>
          <p:nvPr/>
        </p:nvPicPr>
        <p:blipFill>
          <a:blip r:embed="rId7"/>
          <a:stretch>
            <a:fillRect/>
          </a:stretch>
        </p:blipFill>
        <p:spPr>
          <a:xfrm>
            <a:off x="8769923" y="4629224"/>
            <a:ext cx="2275627" cy="2112396"/>
          </a:xfrm>
          <a:prstGeom prst="rect">
            <a:avLst/>
          </a:prstGeom>
        </p:spPr>
      </p:pic>
      <p:sp>
        <p:nvSpPr>
          <p:cNvPr id="12" name="文本框 11">
            <a:extLst>
              <a:ext uri="{FF2B5EF4-FFF2-40B4-BE49-F238E27FC236}">
                <a16:creationId xmlns:a16="http://schemas.microsoft.com/office/drawing/2014/main" id="{777BE64F-5B0B-8531-DB5A-14F7E7E92213}"/>
              </a:ext>
            </a:extLst>
          </p:cNvPr>
          <p:cNvSpPr txBox="1"/>
          <p:nvPr/>
        </p:nvSpPr>
        <p:spPr>
          <a:xfrm>
            <a:off x="2676269" y="1795904"/>
            <a:ext cx="7638630"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Sneaker			     Ankle Boot			         Coat</a:t>
            </a:r>
          </a:p>
        </p:txBody>
      </p:sp>
    </p:spTree>
    <p:extLst>
      <p:ext uri="{BB962C8B-B14F-4D97-AF65-F5344CB8AC3E}">
        <p14:creationId xmlns:p14="http://schemas.microsoft.com/office/powerpoint/2010/main" val="556067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9E831-2FB5-A2F9-E38D-15FB5A5A4F21}"/>
              </a:ext>
            </a:extLst>
          </p:cNvPr>
          <p:cNvSpPr>
            <a:spLocks noGrp="1"/>
          </p:cNvSpPr>
          <p:nvPr>
            <p:ph type="title"/>
          </p:nvPr>
        </p:nvSpPr>
        <p:spPr/>
        <p:txBody>
          <a:bodyPr>
            <a:normAutofit/>
          </a:bodyPr>
          <a:lstStyle/>
          <a:p>
            <a:pPr algn="ctr"/>
            <a:r>
              <a:rPr lang="en-US" sz="3000" dirty="0">
                <a:latin typeface="Times New Roman" panose="02020603050405020304" pitchFamily="18" charset="0"/>
                <a:cs typeface="Times New Roman" panose="02020603050405020304" pitchFamily="18" charset="0"/>
              </a:rPr>
              <a:t>Plot 3D</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Group 4a &amp; 4b</a:t>
            </a:r>
          </a:p>
        </p:txBody>
      </p:sp>
      <p:pic>
        <p:nvPicPr>
          <p:cNvPr id="7" name="图片 6">
            <a:extLst>
              <a:ext uri="{FF2B5EF4-FFF2-40B4-BE49-F238E27FC236}">
                <a16:creationId xmlns:a16="http://schemas.microsoft.com/office/drawing/2014/main" id="{D46C86E4-9BCE-0212-A1FC-141567242CB5}"/>
              </a:ext>
            </a:extLst>
          </p:cNvPr>
          <p:cNvPicPr>
            <a:picLocks noChangeAspect="1"/>
          </p:cNvPicPr>
          <p:nvPr/>
        </p:nvPicPr>
        <p:blipFill>
          <a:blip r:embed="rId2"/>
          <a:stretch>
            <a:fillRect/>
          </a:stretch>
        </p:blipFill>
        <p:spPr>
          <a:xfrm>
            <a:off x="1951731" y="2207825"/>
            <a:ext cx="2092101" cy="1854271"/>
          </a:xfrm>
          <a:prstGeom prst="rect">
            <a:avLst/>
          </a:prstGeom>
        </p:spPr>
      </p:pic>
      <p:pic>
        <p:nvPicPr>
          <p:cNvPr id="11" name="图片 10">
            <a:extLst>
              <a:ext uri="{FF2B5EF4-FFF2-40B4-BE49-F238E27FC236}">
                <a16:creationId xmlns:a16="http://schemas.microsoft.com/office/drawing/2014/main" id="{A72256D9-65BD-43DC-9D3F-BE8DFF4B5E2A}"/>
              </a:ext>
            </a:extLst>
          </p:cNvPr>
          <p:cNvPicPr>
            <a:picLocks noChangeAspect="1"/>
          </p:cNvPicPr>
          <p:nvPr/>
        </p:nvPicPr>
        <p:blipFill>
          <a:blip r:embed="rId3"/>
          <a:stretch>
            <a:fillRect/>
          </a:stretch>
        </p:blipFill>
        <p:spPr>
          <a:xfrm>
            <a:off x="5325339" y="2279401"/>
            <a:ext cx="2130122" cy="2050535"/>
          </a:xfrm>
          <a:prstGeom prst="rect">
            <a:avLst/>
          </a:prstGeom>
        </p:spPr>
      </p:pic>
      <p:pic>
        <p:nvPicPr>
          <p:cNvPr id="13" name="图片 12">
            <a:extLst>
              <a:ext uri="{FF2B5EF4-FFF2-40B4-BE49-F238E27FC236}">
                <a16:creationId xmlns:a16="http://schemas.microsoft.com/office/drawing/2014/main" id="{F06F9DC8-F7AE-18E2-C6C7-3984CB8BFE2A}"/>
              </a:ext>
            </a:extLst>
          </p:cNvPr>
          <p:cNvPicPr>
            <a:picLocks noChangeAspect="1"/>
          </p:cNvPicPr>
          <p:nvPr/>
        </p:nvPicPr>
        <p:blipFill>
          <a:blip r:embed="rId4"/>
          <a:stretch>
            <a:fillRect/>
          </a:stretch>
        </p:blipFill>
        <p:spPr>
          <a:xfrm>
            <a:off x="8736968" y="2279401"/>
            <a:ext cx="2092101" cy="2059915"/>
          </a:xfrm>
          <a:prstGeom prst="rect">
            <a:avLst/>
          </a:prstGeom>
        </p:spPr>
      </p:pic>
      <p:pic>
        <p:nvPicPr>
          <p:cNvPr id="15" name="图片 14">
            <a:extLst>
              <a:ext uri="{FF2B5EF4-FFF2-40B4-BE49-F238E27FC236}">
                <a16:creationId xmlns:a16="http://schemas.microsoft.com/office/drawing/2014/main" id="{BD5ACCDF-E1A5-5406-4CF9-406512531001}"/>
              </a:ext>
            </a:extLst>
          </p:cNvPr>
          <p:cNvPicPr>
            <a:picLocks noChangeAspect="1"/>
          </p:cNvPicPr>
          <p:nvPr/>
        </p:nvPicPr>
        <p:blipFill>
          <a:blip r:embed="rId5"/>
          <a:stretch>
            <a:fillRect/>
          </a:stretch>
        </p:blipFill>
        <p:spPr>
          <a:xfrm>
            <a:off x="1656014" y="4578598"/>
            <a:ext cx="2683534" cy="2163021"/>
          </a:xfrm>
          <a:prstGeom prst="rect">
            <a:avLst/>
          </a:prstGeom>
        </p:spPr>
      </p:pic>
      <p:pic>
        <p:nvPicPr>
          <p:cNvPr id="17" name="图片 16">
            <a:extLst>
              <a:ext uri="{FF2B5EF4-FFF2-40B4-BE49-F238E27FC236}">
                <a16:creationId xmlns:a16="http://schemas.microsoft.com/office/drawing/2014/main" id="{448436AF-BEC2-5398-942C-A1A9BF3B9BB5}"/>
              </a:ext>
            </a:extLst>
          </p:cNvPr>
          <p:cNvPicPr>
            <a:picLocks noChangeAspect="1"/>
          </p:cNvPicPr>
          <p:nvPr/>
        </p:nvPicPr>
        <p:blipFill>
          <a:blip r:embed="rId6"/>
          <a:stretch>
            <a:fillRect/>
          </a:stretch>
        </p:blipFill>
        <p:spPr>
          <a:xfrm>
            <a:off x="5489674" y="4548464"/>
            <a:ext cx="2130122" cy="2223288"/>
          </a:xfrm>
          <a:prstGeom prst="rect">
            <a:avLst/>
          </a:prstGeom>
        </p:spPr>
      </p:pic>
      <p:pic>
        <p:nvPicPr>
          <p:cNvPr id="19" name="图片 18">
            <a:extLst>
              <a:ext uri="{FF2B5EF4-FFF2-40B4-BE49-F238E27FC236}">
                <a16:creationId xmlns:a16="http://schemas.microsoft.com/office/drawing/2014/main" id="{E2A25297-C480-3803-EA2F-2EA71FEEA662}"/>
              </a:ext>
            </a:extLst>
          </p:cNvPr>
          <p:cNvPicPr>
            <a:picLocks noChangeAspect="1"/>
          </p:cNvPicPr>
          <p:nvPr/>
        </p:nvPicPr>
        <p:blipFill>
          <a:blip r:embed="rId7"/>
          <a:stretch>
            <a:fillRect/>
          </a:stretch>
        </p:blipFill>
        <p:spPr>
          <a:xfrm>
            <a:off x="8897206" y="4608731"/>
            <a:ext cx="2068977" cy="2163021"/>
          </a:xfrm>
          <a:prstGeom prst="rect">
            <a:avLst/>
          </a:prstGeom>
        </p:spPr>
      </p:pic>
      <p:sp>
        <p:nvSpPr>
          <p:cNvPr id="21" name="文本框 20">
            <a:extLst>
              <a:ext uri="{FF2B5EF4-FFF2-40B4-BE49-F238E27FC236}">
                <a16:creationId xmlns:a16="http://schemas.microsoft.com/office/drawing/2014/main" id="{0E910F33-C1E0-3ED9-67F0-BAEB8CC0DF55}"/>
              </a:ext>
            </a:extLst>
          </p:cNvPr>
          <p:cNvSpPr txBox="1"/>
          <p:nvPr/>
        </p:nvSpPr>
        <p:spPr>
          <a:xfrm>
            <a:off x="2676269" y="1795904"/>
            <a:ext cx="7638630"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Coat			          Sandal			         Bag</a:t>
            </a:r>
          </a:p>
        </p:txBody>
      </p:sp>
    </p:spTree>
    <p:extLst>
      <p:ext uri="{BB962C8B-B14F-4D97-AF65-F5344CB8AC3E}">
        <p14:creationId xmlns:p14="http://schemas.microsoft.com/office/powerpoint/2010/main" val="282958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9E831-2FB5-A2F9-E38D-15FB5A5A4F21}"/>
              </a:ext>
            </a:extLst>
          </p:cNvPr>
          <p:cNvSpPr>
            <a:spLocks noGrp="1"/>
          </p:cNvSpPr>
          <p:nvPr>
            <p:ph type="title"/>
          </p:nvPr>
        </p:nvSpPr>
        <p:spPr/>
        <p:txBody>
          <a:bodyPr>
            <a:normAutofit/>
          </a:bodyPr>
          <a:lstStyle/>
          <a:p>
            <a:pPr algn="ctr"/>
            <a:r>
              <a:rPr lang="en-US" sz="3000" dirty="0">
                <a:latin typeface="Times New Roman" panose="02020603050405020304" pitchFamily="18" charset="0"/>
                <a:cs typeface="Times New Roman" panose="02020603050405020304" pitchFamily="18" charset="0"/>
              </a:rPr>
              <a:t>Plot 3D</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Group 5a &amp; 5b</a:t>
            </a:r>
          </a:p>
        </p:txBody>
      </p:sp>
      <p:pic>
        <p:nvPicPr>
          <p:cNvPr id="7" name="图片 6">
            <a:extLst>
              <a:ext uri="{FF2B5EF4-FFF2-40B4-BE49-F238E27FC236}">
                <a16:creationId xmlns:a16="http://schemas.microsoft.com/office/drawing/2014/main" id="{D141B5DE-674D-D610-EF6F-5E42CDF24895}"/>
              </a:ext>
            </a:extLst>
          </p:cNvPr>
          <p:cNvPicPr>
            <a:picLocks noChangeAspect="1"/>
          </p:cNvPicPr>
          <p:nvPr/>
        </p:nvPicPr>
        <p:blipFill>
          <a:blip r:embed="rId2"/>
          <a:stretch>
            <a:fillRect/>
          </a:stretch>
        </p:blipFill>
        <p:spPr>
          <a:xfrm>
            <a:off x="1842963" y="2271804"/>
            <a:ext cx="2130122" cy="1963569"/>
          </a:xfrm>
          <a:prstGeom prst="rect">
            <a:avLst/>
          </a:prstGeom>
        </p:spPr>
      </p:pic>
      <p:pic>
        <p:nvPicPr>
          <p:cNvPr id="11" name="图片 10">
            <a:extLst>
              <a:ext uri="{FF2B5EF4-FFF2-40B4-BE49-F238E27FC236}">
                <a16:creationId xmlns:a16="http://schemas.microsoft.com/office/drawing/2014/main" id="{0FC21398-8E6A-1CF6-EC7A-206A5B40FA48}"/>
              </a:ext>
            </a:extLst>
          </p:cNvPr>
          <p:cNvPicPr>
            <a:picLocks noChangeAspect="1"/>
          </p:cNvPicPr>
          <p:nvPr/>
        </p:nvPicPr>
        <p:blipFill>
          <a:blip r:embed="rId3"/>
          <a:stretch>
            <a:fillRect/>
          </a:stretch>
        </p:blipFill>
        <p:spPr>
          <a:xfrm>
            <a:off x="5274710" y="2196014"/>
            <a:ext cx="2130122" cy="2107364"/>
          </a:xfrm>
          <a:prstGeom prst="rect">
            <a:avLst/>
          </a:prstGeom>
        </p:spPr>
      </p:pic>
      <p:pic>
        <p:nvPicPr>
          <p:cNvPr id="13" name="图片 12">
            <a:extLst>
              <a:ext uri="{FF2B5EF4-FFF2-40B4-BE49-F238E27FC236}">
                <a16:creationId xmlns:a16="http://schemas.microsoft.com/office/drawing/2014/main" id="{88382893-AD7A-F24C-77F1-BA3FE8144984}"/>
              </a:ext>
            </a:extLst>
          </p:cNvPr>
          <p:cNvPicPr>
            <a:picLocks noChangeAspect="1"/>
          </p:cNvPicPr>
          <p:nvPr/>
        </p:nvPicPr>
        <p:blipFill>
          <a:blip r:embed="rId4"/>
          <a:stretch>
            <a:fillRect/>
          </a:stretch>
        </p:blipFill>
        <p:spPr>
          <a:xfrm>
            <a:off x="8828682" y="2273023"/>
            <a:ext cx="2158108" cy="2311953"/>
          </a:xfrm>
          <a:prstGeom prst="rect">
            <a:avLst/>
          </a:prstGeom>
        </p:spPr>
      </p:pic>
      <p:pic>
        <p:nvPicPr>
          <p:cNvPr id="15" name="图片 14">
            <a:extLst>
              <a:ext uri="{FF2B5EF4-FFF2-40B4-BE49-F238E27FC236}">
                <a16:creationId xmlns:a16="http://schemas.microsoft.com/office/drawing/2014/main" id="{707FFA5A-2005-5943-D987-70F4642B2379}"/>
              </a:ext>
            </a:extLst>
          </p:cNvPr>
          <p:cNvPicPr>
            <a:picLocks noChangeAspect="1"/>
          </p:cNvPicPr>
          <p:nvPr/>
        </p:nvPicPr>
        <p:blipFill>
          <a:blip r:embed="rId5"/>
          <a:stretch>
            <a:fillRect/>
          </a:stretch>
        </p:blipFill>
        <p:spPr>
          <a:xfrm>
            <a:off x="1417943" y="4578598"/>
            <a:ext cx="2980162" cy="2163021"/>
          </a:xfrm>
          <a:prstGeom prst="rect">
            <a:avLst/>
          </a:prstGeom>
        </p:spPr>
      </p:pic>
      <p:pic>
        <p:nvPicPr>
          <p:cNvPr id="17" name="图片 16">
            <a:extLst>
              <a:ext uri="{FF2B5EF4-FFF2-40B4-BE49-F238E27FC236}">
                <a16:creationId xmlns:a16="http://schemas.microsoft.com/office/drawing/2014/main" id="{30EB7DDF-6A1B-5908-C3BC-15BAAFEE3A83}"/>
              </a:ext>
            </a:extLst>
          </p:cNvPr>
          <p:cNvPicPr>
            <a:picLocks noChangeAspect="1"/>
          </p:cNvPicPr>
          <p:nvPr/>
        </p:nvPicPr>
        <p:blipFill>
          <a:blip r:embed="rId6"/>
          <a:stretch>
            <a:fillRect/>
          </a:stretch>
        </p:blipFill>
        <p:spPr>
          <a:xfrm>
            <a:off x="5365946" y="4504411"/>
            <a:ext cx="2158108" cy="2311394"/>
          </a:xfrm>
          <a:prstGeom prst="rect">
            <a:avLst/>
          </a:prstGeom>
        </p:spPr>
      </p:pic>
      <p:pic>
        <p:nvPicPr>
          <p:cNvPr id="19" name="图片 18">
            <a:extLst>
              <a:ext uri="{FF2B5EF4-FFF2-40B4-BE49-F238E27FC236}">
                <a16:creationId xmlns:a16="http://schemas.microsoft.com/office/drawing/2014/main" id="{4B7EF133-DCF2-FF8F-4893-89F925869DBF}"/>
              </a:ext>
            </a:extLst>
          </p:cNvPr>
          <p:cNvPicPr>
            <a:picLocks noChangeAspect="1"/>
          </p:cNvPicPr>
          <p:nvPr/>
        </p:nvPicPr>
        <p:blipFill>
          <a:blip r:embed="rId7"/>
          <a:stretch>
            <a:fillRect/>
          </a:stretch>
        </p:blipFill>
        <p:spPr>
          <a:xfrm>
            <a:off x="8968001" y="4584976"/>
            <a:ext cx="1879470" cy="2130295"/>
          </a:xfrm>
          <a:prstGeom prst="rect">
            <a:avLst/>
          </a:prstGeom>
        </p:spPr>
      </p:pic>
      <p:sp>
        <p:nvSpPr>
          <p:cNvPr id="20" name="文本框 19">
            <a:extLst>
              <a:ext uri="{FF2B5EF4-FFF2-40B4-BE49-F238E27FC236}">
                <a16:creationId xmlns:a16="http://schemas.microsoft.com/office/drawing/2014/main" id="{7F692D74-1030-5C4B-EEAD-30B5D9AFA2EB}"/>
              </a:ext>
            </a:extLst>
          </p:cNvPr>
          <p:cNvSpPr txBox="1"/>
          <p:nvPr/>
        </p:nvSpPr>
        <p:spPr>
          <a:xfrm>
            <a:off x="2676269" y="1795904"/>
            <a:ext cx="787266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Top			          Shirt			         Dress</a:t>
            </a:r>
          </a:p>
        </p:txBody>
      </p:sp>
    </p:spTree>
    <p:extLst>
      <p:ext uri="{BB962C8B-B14F-4D97-AF65-F5344CB8AC3E}">
        <p14:creationId xmlns:p14="http://schemas.microsoft.com/office/powerpoint/2010/main" val="4060743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564F454-E95F-5D6F-1C11-C372BE1B0E29}"/>
              </a:ext>
            </a:extLst>
          </p:cNvPr>
          <p:cNvSpPr>
            <a:spLocks noGrp="1"/>
          </p:cNvSpPr>
          <p:nvPr>
            <p:ph type="title"/>
          </p:nvPr>
        </p:nvSpPr>
        <p:spPr/>
        <p:txBody>
          <a:bodyPr>
            <a:normAutofit/>
          </a:bodyPr>
          <a:lstStyle/>
          <a:p>
            <a:pPr algn="ctr"/>
            <a:r>
              <a:rPr lang="en-US" dirty="0">
                <a:latin typeface="Times New Roman" panose="02020603050405020304" pitchFamily="18" charset="0"/>
                <a:cs typeface="Times New Roman" panose="02020603050405020304" pitchFamily="18" charset="0"/>
              </a:rPr>
              <a:t>Process of Morphing</a:t>
            </a:r>
          </a:p>
        </p:txBody>
      </p:sp>
      <p:sp>
        <p:nvSpPr>
          <p:cNvPr id="9" name="内容占位符 8">
            <a:extLst>
              <a:ext uri="{FF2B5EF4-FFF2-40B4-BE49-F238E27FC236}">
                <a16:creationId xmlns:a16="http://schemas.microsoft.com/office/drawing/2014/main" id="{2673D7B2-ECC9-B97B-660F-0F275DC27EF1}"/>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In this step, we chose Group 1 which includes Pullover, Trouser, and Coat as the original pictures. Picture Pullover was morphed to Trouser first in which 9 new middle pictures were generated. These 9 new middle pictures then was morphed to Coat. Each morphing from one new middle picture to Coat generated 9 new middle pictures. We ordered all pictures in a way that Pullover was at top left corner, Trouser was at top right corner, and 11 identical Coat pictures were at bottom row, and all other middle pictures were located between corresponding two original pictures. That’s how a 11 times 11 pictures matrix is made of.</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order to test if morphing from one picture to the other </a:t>
            </a:r>
            <a:r>
              <a:rPr lang="en-US" altLang="zh-CN" sz="2000" dirty="0">
                <a:latin typeface="Times New Roman" panose="02020603050405020304" pitchFamily="18" charset="0"/>
                <a:cs typeface="Times New Roman" panose="02020603050405020304" pitchFamily="18" charset="0"/>
              </a:rPr>
              <a:t>and morphing backwards have a mirror-symmetrical relationship with morphing backwards, we considered all combination possibilities. By comparing the first row of slide 3 &amp; 5, the answer is no. Furthermore, by Comparing the first column of slide 3 &amp; the last column of slide 5, we found the middle picture is even different for morphing from Pullover to Coat.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557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A7739F-75C8-3A5A-0038-8FB8E4608828}"/>
              </a:ext>
            </a:extLst>
          </p:cNvPr>
          <p:cNvPicPr>
            <a:picLocks noChangeAspect="1"/>
          </p:cNvPicPr>
          <p:nvPr/>
        </p:nvPicPr>
        <p:blipFill>
          <a:blip r:embed="rId2"/>
          <a:stretch>
            <a:fillRect/>
          </a:stretch>
        </p:blipFill>
        <p:spPr>
          <a:xfrm>
            <a:off x="803733" y="2131218"/>
            <a:ext cx="1047751" cy="1047751"/>
          </a:xfrm>
          <a:prstGeom prst="rect">
            <a:avLst/>
          </a:prstGeom>
        </p:spPr>
      </p:pic>
      <p:pic>
        <p:nvPicPr>
          <p:cNvPr id="5" name="图片 4">
            <a:extLst>
              <a:ext uri="{FF2B5EF4-FFF2-40B4-BE49-F238E27FC236}">
                <a16:creationId xmlns:a16="http://schemas.microsoft.com/office/drawing/2014/main" id="{D30BDB5D-01D1-E1D8-F230-8E37D664E339}"/>
              </a:ext>
            </a:extLst>
          </p:cNvPr>
          <p:cNvPicPr>
            <a:picLocks noChangeAspect="1"/>
          </p:cNvPicPr>
          <p:nvPr/>
        </p:nvPicPr>
        <p:blipFill>
          <a:blip r:embed="rId3"/>
          <a:stretch>
            <a:fillRect/>
          </a:stretch>
        </p:blipFill>
        <p:spPr>
          <a:xfrm>
            <a:off x="4489379" y="2131219"/>
            <a:ext cx="1047750" cy="1047750"/>
          </a:xfrm>
          <a:prstGeom prst="rect">
            <a:avLst/>
          </a:prstGeom>
        </p:spPr>
      </p:pic>
      <p:pic>
        <p:nvPicPr>
          <p:cNvPr id="9" name="图片 8">
            <a:extLst>
              <a:ext uri="{FF2B5EF4-FFF2-40B4-BE49-F238E27FC236}">
                <a16:creationId xmlns:a16="http://schemas.microsoft.com/office/drawing/2014/main" id="{9193F09D-F403-5CF3-AA5E-6E82B52BC9CB}"/>
              </a:ext>
            </a:extLst>
          </p:cNvPr>
          <p:cNvPicPr>
            <a:picLocks noChangeAspect="1"/>
          </p:cNvPicPr>
          <p:nvPr/>
        </p:nvPicPr>
        <p:blipFill>
          <a:blip r:embed="rId4"/>
          <a:stretch>
            <a:fillRect/>
          </a:stretch>
        </p:blipFill>
        <p:spPr>
          <a:xfrm>
            <a:off x="803723" y="4622006"/>
            <a:ext cx="1047750" cy="1047750"/>
          </a:xfrm>
          <a:prstGeom prst="rect">
            <a:avLst/>
          </a:prstGeom>
        </p:spPr>
      </p:pic>
      <p:pic>
        <p:nvPicPr>
          <p:cNvPr id="13" name="图片 12">
            <a:extLst>
              <a:ext uri="{FF2B5EF4-FFF2-40B4-BE49-F238E27FC236}">
                <a16:creationId xmlns:a16="http://schemas.microsoft.com/office/drawing/2014/main" id="{ACF9A52F-8C41-7DE4-6715-C48E00A7CFDC}"/>
              </a:ext>
            </a:extLst>
          </p:cNvPr>
          <p:cNvPicPr>
            <a:picLocks noChangeAspect="1"/>
          </p:cNvPicPr>
          <p:nvPr/>
        </p:nvPicPr>
        <p:blipFill>
          <a:blip r:embed="rId4"/>
          <a:stretch>
            <a:fillRect/>
          </a:stretch>
        </p:blipFill>
        <p:spPr>
          <a:xfrm>
            <a:off x="4489368" y="4622006"/>
            <a:ext cx="1047750" cy="1047750"/>
          </a:xfrm>
          <a:prstGeom prst="rect">
            <a:avLst/>
          </a:prstGeom>
        </p:spPr>
      </p:pic>
      <p:pic>
        <p:nvPicPr>
          <p:cNvPr id="18" name="图片 17">
            <a:extLst>
              <a:ext uri="{FF2B5EF4-FFF2-40B4-BE49-F238E27FC236}">
                <a16:creationId xmlns:a16="http://schemas.microsoft.com/office/drawing/2014/main" id="{D15F9523-9F36-D195-C9A6-AD33D4D6A060}"/>
              </a:ext>
            </a:extLst>
          </p:cNvPr>
          <p:cNvPicPr>
            <a:picLocks noChangeAspect="1"/>
          </p:cNvPicPr>
          <p:nvPr/>
        </p:nvPicPr>
        <p:blipFill>
          <a:blip r:embed="rId5"/>
          <a:stretch>
            <a:fillRect/>
          </a:stretch>
        </p:blipFill>
        <p:spPr>
          <a:xfrm>
            <a:off x="2580145" y="2131219"/>
            <a:ext cx="1047750" cy="1047750"/>
          </a:xfrm>
          <a:prstGeom prst="rect">
            <a:avLst/>
          </a:prstGeom>
        </p:spPr>
      </p:pic>
      <p:pic>
        <p:nvPicPr>
          <p:cNvPr id="21" name="图片 20">
            <a:extLst>
              <a:ext uri="{FF2B5EF4-FFF2-40B4-BE49-F238E27FC236}">
                <a16:creationId xmlns:a16="http://schemas.microsoft.com/office/drawing/2014/main" id="{0D9B85EC-08B7-C776-D749-748BBF025150}"/>
              </a:ext>
            </a:extLst>
          </p:cNvPr>
          <p:cNvPicPr>
            <a:picLocks noChangeAspect="1"/>
          </p:cNvPicPr>
          <p:nvPr/>
        </p:nvPicPr>
        <p:blipFill>
          <a:blip r:embed="rId6"/>
          <a:stretch>
            <a:fillRect/>
          </a:stretch>
        </p:blipFill>
        <p:spPr>
          <a:xfrm>
            <a:off x="2580140" y="3376612"/>
            <a:ext cx="1047751" cy="1047751"/>
          </a:xfrm>
          <a:prstGeom prst="rect">
            <a:avLst/>
          </a:prstGeom>
        </p:spPr>
      </p:pic>
      <p:pic>
        <p:nvPicPr>
          <p:cNvPr id="22" name="图片 21">
            <a:extLst>
              <a:ext uri="{FF2B5EF4-FFF2-40B4-BE49-F238E27FC236}">
                <a16:creationId xmlns:a16="http://schemas.microsoft.com/office/drawing/2014/main" id="{424A864F-CD1E-5754-7E96-4105E2C9F894}"/>
              </a:ext>
            </a:extLst>
          </p:cNvPr>
          <p:cNvPicPr>
            <a:picLocks noChangeAspect="1"/>
          </p:cNvPicPr>
          <p:nvPr/>
        </p:nvPicPr>
        <p:blipFill>
          <a:blip r:embed="rId4"/>
          <a:stretch>
            <a:fillRect/>
          </a:stretch>
        </p:blipFill>
        <p:spPr>
          <a:xfrm>
            <a:off x="2580133" y="4622006"/>
            <a:ext cx="1047750" cy="1047750"/>
          </a:xfrm>
          <a:prstGeom prst="rect">
            <a:avLst/>
          </a:prstGeom>
        </p:spPr>
      </p:pic>
      <p:pic>
        <p:nvPicPr>
          <p:cNvPr id="25" name="图片 24">
            <a:extLst>
              <a:ext uri="{FF2B5EF4-FFF2-40B4-BE49-F238E27FC236}">
                <a16:creationId xmlns:a16="http://schemas.microsoft.com/office/drawing/2014/main" id="{2D6E368D-D6FD-AF63-48EC-E815BFE94AE2}"/>
              </a:ext>
            </a:extLst>
          </p:cNvPr>
          <p:cNvPicPr>
            <a:picLocks noChangeAspect="1"/>
          </p:cNvPicPr>
          <p:nvPr/>
        </p:nvPicPr>
        <p:blipFill>
          <a:blip r:embed="rId7"/>
          <a:stretch>
            <a:fillRect/>
          </a:stretch>
        </p:blipFill>
        <p:spPr>
          <a:xfrm>
            <a:off x="803731" y="3376612"/>
            <a:ext cx="1047751" cy="1047751"/>
          </a:xfrm>
          <a:prstGeom prst="rect">
            <a:avLst/>
          </a:prstGeom>
        </p:spPr>
      </p:pic>
      <p:pic>
        <p:nvPicPr>
          <p:cNvPr id="27" name="图片 26">
            <a:extLst>
              <a:ext uri="{FF2B5EF4-FFF2-40B4-BE49-F238E27FC236}">
                <a16:creationId xmlns:a16="http://schemas.microsoft.com/office/drawing/2014/main" id="{78E024DF-2394-0C37-70C6-F71E02D8D13D}"/>
              </a:ext>
            </a:extLst>
          </p:cNvPr>
          <p:cNvPicPr>
            <a:picLocks noChangeAspect="1"/>
          </p:cNvPicPr>
          <p:nvPr/>
        </p:nvPicPr>
        <p:blipFill>
          <a:blip r:embed="rId8"/>
          <a:stretch>
            <a:fillRect/>
          </a:stretch>
        </p:blipFill>
        <p:spPr>
          <a:xfrm>
            <a:off x="4489368" y="3376613"/>
            <a:ext cx="1047750" cy="1047750"/>
          </a:xfrm>
          <a:prstGeom prst="rect">
            <a:avLst/>
          </a:prstGeom>
        </p:spPr>
      </p:pic>
      <p:sp>
        <p:nvSpPr>
          <p:cNvPr id="28" name="文本框 27">
            <a:extLst>
              <a:ext uri="{FF2B5EF4-FFF2-40B4-BE49-F238E27FC236}">
                <a16:creationId xmlns:a16="http://schemas.microsoft.com/office/drawing/2014/main" id="{660BCEA9-7C00-03CE-45BF-F96C62D886B8}"/>
              </a:ext>
            </a:extLst>
          </p:cNvPr>
          <p:cNvSpPr txBox="1"/>
          <p:nvPr/>
        </p:nvSpPr>
        <p:spPr>
          <a:xfrm>
            <a:off x="850448" y="5779531"/>
            <a:ext cx="9092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19 Coat</a:t>
            </a:r>
          </a:p>
        </p:txBody>
      </p:sp>
      <p:sp>
        <p:nvSpPr>
          <p:cNvPr id="29" name="文本框 28">
            <a:extLst>
              <a:ext uri="{FF2B5EF4-FFF2-40B4-BE49-F238E27FC236}">
                <a16:creationId xmlns:a16="http://schemas.microsoft.com/office/drawing/2014/main" id="{0C95E219-3333-75BF-47C1-790D3DA0BD2C}"/>
              </a:ext>
            </a:extLst>
          </p:cNvPr>
          <p:cNvSpPr txBox="1"/>
          <p:nvPr/>
        </p:nvSpPr>
        <p:spPr>
          <a:xfrm>
            <a:off x="2626858" y="5779531"/>
            <a:ext cx="9092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19 Coat</a:t>
            </a:r>
          </a:p>
        </p:txBody>
      </p:sp>
      <p:sp>
        <p:nvSpPr>
          <p:cNvPr id="30" name="文本框 29">
            <a:extLst>
              <a:ext uri="{FF2B5EF4-FFF2-40B4-BE49-F238E27FC236}">
                <a16:creationId xmlns:a16="http://schemas.microsoft.com/office/drawing/2014/main" id="{64F572E6-E693-C6E2-874D-42810B3AFEFC}"/>
              </a:ext>
            </a:extLst>
          </p:cNvPr>
          <p:cNvSpPr txBox="1"/>
          <p:nvPr/>
        </p:nvSpPr>
        <p:spPr>
          <a:xfrm>
            <a:off x="4536093" y="5772149"/>
            <a:ext cx="9092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19 Coat</a:t>
            </a:r>
          </a:p>
        </p:txBody>
      </p:sp>
      <p:sp>
        <p:nvSpPr>
          <p:cNvPr id="31" name="文本框 30">
            <a:extLst>
              <a:ext uri="{FF2B5EF4-FFF2-40B4-BE49-F238E27FC236}">
                <a16:creationId xmlns:a16="http://schemas.microsoft.com/office/drawing/2014/main" id="{B9EDA63D-43D2-DB19-2056-3302139FABBB}"/>
              </a:ext>
            </a:extLst>
          </p:cNvPr>
          <p:cNvSpPr txBox="1"/>
          <p:nvPr/>
        </p:nvSpPr>
        <p:spPr>
          <a:xfrm>
            <a:off x="752472" y="1674018"/>
            <a:ext cx="11502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Pullover</a:t>
            </a:r>
          </a:p>
        </p:txBody>
      </p:sp>
      <p:sp>
        <p:nvSpPr>
          <p:cNvPr id="32" name="文本框 31">
            <a:extLst>
              <a:ext uri="{FF2B5EF4-FFF2-40B4-BE49-F238E27FC236}">
                <a16:creationId xmlns:a16="http://schemas.microsoft.com/office/drawing/2014/main" id="{748CBD10-9A54-FCFA-4BF2-F869B6450A09}"/>
              </a:ext>
            </a:extLst>
          </p:cNvPr>
          <p:cNvSpPr txBox="1"/>
          <p:nvPr/>
        </p:nvSpPr>
        <p:spPr>
          <a:xfrm>
            <a:off x="4403268" y="1674018"/>
            <a:ext cx="12199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16 Trouser</a:t>
            </a:r>
          </a:p>
        </p:txBody>
      </p:sp>
      <p:sp>
        <p:nvSpPr>
          <p:cNvPr id="33" name="文本框 32">
            <a:extLst>
              <a:ext uri="{FF2B5EF4-FFF2-40B4-BE49-F238E27FC236}">
                <a16:creationId xmlns:a16="http://schemas.microsoft.com/office/drawing/2014/main" id="{4DA00017-343A-7FB9-BAD5-A96C49F4A741}"/>
              </a:ext>
            </a:extLst>
          </p:cNvPr>
          <p:cNvSpPr txBox="1"/>
          <p:nvPr/>
        </p:nvSpPr>
        <p:spPr>
          <a:xfrm>
            <a:off x="1318654" y="429100"/>
            <a:ext cx="10002354"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Group 1</a:t>
            </a:r>
          </a:p>
          <a:p>
            <a:r>
              <a:rPr lang="en-US" sz="3000" dirty="0">
                <a:latin typeface="Times New Roman" panose="02020603050405020304" pitchFamily="18" charset="0"/>
                <a:cs typeface="Times New Roman" panose="02020603050405020304" pitchFamily="18" charset="0"/>
              </a:rPr>
              <a:t>Pullover &amp; Trouser </a:t>
            </a:r>
            <a:r>
              <a:rPr lang="en-US" sz="3000" dirty="0">
                <a:latin typeface="Times New Roman" panose="02020603050405020304" pitchFamily="18" charset="0"/>
                <a:cs typeface="Times New Roman" panose="02020603050405020304" pitchFamily="18" charset="0"/>
                <a:sym typeface="Wingdings" panose="05000000000000000000" pitchFamily="2" charset="2"/>
              </a:rPr>
              <a:t> Coat	VS.	Trouser &amp; Pullover  Coat</a:t>
            </a:r>
            <a:endParaRPr lang="en-US" sz="3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4122309-FE1A-2C6B-1880-C36F68E176B1}"/>
              </a:ext>
            </a:extLst>
          </p:cNvPr>
          <p:cNvSpPr txBox="1"/>
          <p:nvPr/>
        </p:nvSpPr>
        <p:spPr>
          <a:xfrm>
            <a:off x="6806216" y="5779531"/>
            <a:ext cx="954300" cy="369332"/>
          </a:xfrm>
          <a:prstGeom prst="rect">
            <a:avLst/>
          </a:prstGeom>
          <a:noFill/>
        </p:spPr>
        <p:txBody>
          <a:bodyPr wrap="none" rtlCol="0">
            <a:spAutoFit/>
          </a:bodyPr>
          <a:lstStyle/>
          <a:p>
            <a:r>
              <a:rPr lang="en-US" dirty="0">
                <a:cs typeface="Arial" panose="020B0604020202020204" pitchFamily="34" charset="0"/>
              </a:rPr>
              <a:t>19 Coat</a:t>
            </a:r>
          </a:p>
        </p:txBody>
      </p:sp>
      <p:sp>
        <p:nvSpPr>
          <p:cNvPr id="7" name="文本框 6">
            <a:extLst>
              <a:ext uri="{FF2B5EF4-FFF2-40B4-BE49-F238E27FC236}">
                <a16:creationId xmlns:a16="http://schemas.microsoft.com/office/drawing/2014/main" id="{9D956160-3594-4FF3-17D3-73AA5370F705}"/>
              </a:ext>
            </a:extLst>
          </p:cNvPr>
          <p:cNvSpPr txBox="1"/>
          <p:nvPr/>
        </p:nvSpPr>
        <p:spPr>
          <a:xfrm>
            <a:off x="8585924" y="5779531"/>
            <a:ext cx="954300" cy="369332"/>
          </a:xfrm>
          <a:prstGeom prst="rect">
            <a:avLst/>
          </a:prstGeom>
          <a:noFill/>
        </p:spPr>
        <p:txBody>
          <a:bodyPr wrap="none" rtlCol="0">
            <a:spAutoFit/>
          </a:bodyPr>
          <a:lstStyle/>
          <a:p>
            <a:r>
              <a:rPr lang="en-US" dirty="0">
                <a:cs typeface="Arial" panose="020B0604020202020204" pitchFamily="34" charset="0"/>
              </a:rPr>
              <a:t>19 Coat</a:t>
            </a:r>
          </a:p>
        </p:txBody>
      </p:sp>
      <p:sp>
        <p:nvSpPr>
          <p:cNvPr id="10" name="文本框 9">
            <a:extLst>
              <a:ext uri="{FF2B5EF4-FFF2-40B4-BE49-F238E27FC236}">
                <a16:creationId xmlns:a16="http://schemas.microsoft.com/office/drawing/2014/main" id="{F991AD47-CECC-4061-0BA2-6604C511443B}"/>
              </a:ext>
            </a:extLst>
          </p:cNvPr>
          <p:cNvSpPr txBox="1"/>
          <p:nvPr/>
        </p:nvSpPr>
        <p:spPr>
          <a:xfrm>
            <a:off x="10501653" y="5779531"/>
            <a:ext cx="954300" cy="369332"/>
          </a:xfrm>
          <a:prstGeom prst="rect">
            <a:avLst/>
          </a:prstGeom>
          <a:noFill/>
        </p:spPr>
        <p:txBody>
          <a:bodyPr wrap="none" rtlCol="0">
            <a:spAutoFit/>
          </a:bodyPr>
          <a:lstStyle/>
          <a:p>
            <a:r>
              <a:rPr lang="en-US" dirty="0">
                <a:cs typeface="Arial" panose="020B0604020202020204" pitchFamily="34" charset="0"/>
              </a:rPr>
              <a:t>19 Coat</a:t>
            </a:r>
          </a:p>
        </p:txBody>
      </p:sp>
      <p:sp>
        <p:nvSpPr>
          <p:cNvPr id="12" name="文本框 11">
            <a:extLst>
              <a:ext uri="{FF2B5EF4-FFF2-40B4-BE49-F238E27FC236}">
                <a16:creationId xmlns:a16="http://schemas.microsoft.com/office/drawing/2014/main" id="{8FCF9FC2-4484-AF11-BCA2-1EA42F36B310}"/>
              </a:ext>
            </a:extLst>
          </p:cNvPr>
          <p:cNvSpPr txBox="1"/>
          <p:nvPr/>
        </p:nvSpPr>
        <p:spPr>
          <a:xfrm>
            <a:off x="6654873" y="1665028"/>
            <a:ext cx="1219949" cy="369332"/>
          </a:xfrm>
          <a:prstGeom prst="rect">
            <a:avLst/>
          </a:prstGeom>
          <a:noFill/>
        </p:spPr>
        <p:txBody>
          <a:bodyPr wrap="none" rtlCol="0">
            <a:spAutoFit/>
          </a:bodyPr>
          <a:lstStyle/>
          <a:p>
            <a:r>
              <a:rPr lang="en-US" dirty="0">
                <a:cs typeface="Arial" panose="020B0604020202020204" pitchFamily="34" charset="0"/>
              </a:rPr>
              <a:t>16 Trouser</a:t>
            </a:r>
          </a:p>
        </p:txBody>
      </p:sp>
      <p:sp>
        <p:nvSpPr>
          <p:cNvPr id="15" name="文本框 14">
            <a:extLst>
              <a:ext uri="{FF2B5EF4-FFF2-40B4-BE49-F238E27FC236}">
                <a16:creationId xmlns:a16="http://schemas.microsoft.com/office/drawing/2014/main" id="{10C35E65-9357-3871-F753-40ADB4D884C1}"/>
              </a:ext>
            </a:extLst>
          </p:cNvPr>
          <p:cNvSpPr txBox="1"/>
          <p:nvPr/>
        </p:nvSpPr>
        <p:spPr>
          <a:xfrm>
            <a:off x="10374334" y="1681400"/>
            <a:ext cx="1150251" cy="369332"/>
          </a:xfrm>
          <a:prstGeom prst="rect">
            <a:avLst/>
          </a:prstGeom>
          <a:noFill/>
        </p:spPr>
        <p:txBody>
          <a:bodyPr wrap="none" rtlCol="0">
            <a:spAutoFit/>
          </a:bodyPr>
          <a:lstStyle/>
          <a:p>
            <a:r>
              <a:rPr lang="en-US" dirty="0">
                <a:cs typeface="Arial" panose="020B0604020202020204" pitchFamily="34" charset="0"/>
              </a:rPr>
              <a:t>5 Pullover</a:t>
            </a:r>
          </a:p>
        </p:txBody>
      </p:sp>
      <p:pic>
        <p:nvPicPr>
          <p:cNvPr id="17" name="图片 16">
            <a:extLst>
              <a:ext uri="{FF2B5EF4-FFF2-40B4-BE49-F238E27FC236}">
                <a16:creationId xmlns:a16="http://schemas.microsoft.com/office/drawing/2014/main" id="{8248BA98-599B-CB21-D367-AF10B0C30C75}"/>
              </a:ext>
            </a:extLst>
          </p:cNvPr>
          <p:cNvPicPr>
            <a:picLocks noChangeAspect="1"/>
          </p:cNvPicPr>
          <p:nvPr/>
        </p:nvPicPr>
        <p:blipFill>
          <a:blip r:embed="rId9"/>
          <a:stretch>
            <a:fillRect/>
          </a:stretch>
        </p:blipFill>
        <p:spPr>
          <a:xfrm>
            <a:off x="6767654" y="2153125"/>
            <a:ext cx="1033226" cy="1033226"/>
          </a:xfrm>
          <a:prstGeom prst="rect">
            <a:avLst/>
          </a:prstGeom>
        </p:spPr>
      </p:pic>
      <p:pic>
        <p:nvPicPr>
          <p:cNvPr id="20" name="图片 19">
            <a:extLst>
              <a:ext uri="{FF2B5EF4-FFF2-40B4-BE49-F238E27FC236}">
                <a16:creationId xmlns:a16="http://schemas.microsoft.com/office/drawing/2014/main" id="{D2456361-5DB3-805D-45FA-DE2EBA77BD5F}"/>
              </a:ext>
            </a:extLst>
          </p:cNvPr>
          <p:cNvPicPr>
            <a:picLocks noChangeAspect="1"/>
          </p:cNvPicPr>
          <p:nvPr/>
        </p:nvPicPr>
        <p:blipFill>
          <a:blip r:embed="rId10"/>
          <a:stretch>
            <a:fillRect/>
          </a:stretch>
        </p:blipFill>
        <p:spPr>
          <a:xfrm>
            <a:off x="8562768" y="2113597"/>
            <a:ext cx="1047750" cy="1047750"/>
          </a:xfrm>
          <a:prstGeom prst="rect">
            <a:avLst/>
          </a:prstGeom>
        </p:spPr>
      </p:pic>
      <p:pic>
        <p:nvPicPr>
          <p:cNvPr id="24" name="图片 23">
            <a:extLst>
              <a:ext uri="{FF2B5EF4-FFF2-40B4-BE49-F238E27FC236}">
                <a16:creationId xmlns:a16="http://schemas.microsoft.com/office/drawing/2014/main" id="{45505C16-C58C-D64E-1809-F125EE3C4A3D}"/>
              </a:ext>
            </a:extLst>
          </p:cNvPr>
          <p:cNvPicPr>
            <a:picLocks noChangeAspect="1"/>
          </p:cNvPicPr>
          <p:nvPr/>
        </p:nvPicPr>
        <p:blipFill>
          <a:blip r:embed="rId11"/>
          <a:stretch>
            <a:fillRect/>
          </a:stretch>
        </p:blipFill>
        <p:spPr>
          <a:xfrm>
            <a:off x="10434223" y="2113597"/>
            <a:ext cx="1073961" cy="1073961"/>
          </a:xfrm>
          <a:prstGeom prst="rect">
            <a:avLst/>
          </a:prstGeom>
        </p:spPr>
      </p:pic>
      <p:pic>
        <p:nvPicPr>
          <p:cNvPr id="34" name="图片 33">
            <a:extLst>
              <a:ext uri="{FF2B5EF4-FFF2-40B4-BE49-F238E27FC236}">
                <a16:creationId xmlns:a16="http://schemas.microsoft.com/office/drawing/2014/main" id="{C29B9AA3-1EAD-88DC-3926-4B3A9B1846E5}"/>
              </a:ext>
            </a:extLst>
          </p:cNvPr>
          <p:cNvPicPr>
            <a:picLocks noChangeAspect="1"/>
          </p:cNvPicPr>
          <p:nvPr/>
        </p:nvPicPr>
        <p:blipFill>
          <a:blip r:embed="rId12"/>
          <a:stretch>
            <a:fillRect/>
          </a:stretch>
        </p:blipFill>
        <p:spPr>
          <a:xfrm>
            <a:off x="6774797" y="3373513"/>
            <a:ext cx="1033226" cy="1033226"/>
          </a:xfrm>
          <a:prstGeom prst="rect">
            <a:avLst/>
          </a:prstGeom>
        </p:spPr>
      </p:pic>
      <p:pic>
        <p:nvPicPr>
          <p:cNvPr id="36" name="图片 35">
            <a:extLst>
              <a:ext uri="{FF2B5EF4-FFF2-40B4-BE49-F238E27FC236}">
                <a16:creationId xmlns:a16="http://schemas.microsoft.com/office/drawing/2014/main" id="{63685722-3905-3DC4-5018-068D1C02ECE0}"/>
              </a:ext>
            </a:extLst>
          </p:cNvPr>
          <p:cNvPicPr>
            <a:picLocks noChangeAspect="1"/>
          </p:cNvPicPr>
          <p:nvPr/>
        </p:nvPicPr>
        <p:blipFill>
          <a:blip r:embed="rId13"/>
          <a:stretch>
            <a:fillRect/>
          </a:stretch>
        </p:blipFill>
        <p:spPr>
          <a:xfrm>
            <a:off x="8588658" y="3361724"/>
            <a:ext cx="1045015" cy="1045015"/>
          </a:xfrm>
          <a:prstGeom prst="rect">
            <a:avLst/>
          </a:prstGeom>
        </p:spPr>
      </p:pic>
      <p:pic>
        <p:nvPicPr>
          <p:cNvPr id="38" name="图片 37">
            <a:extLst>
              <a:ext uri="{FF2B5EF4-FFF2-40B4-BE49-F238E27FC236}">
                <a16:creationId xmlns:a16="http://schemas.microsoft.com/office/drawing/2014/main" id="{F939504E-41FA-340C-7955-DBDDD8DBC0C9}"/>
              </a:ext>
            </a:extLst>
          </p:cNvPr>
          <p:cNvPicPr>
            <a:picLocks noChangeAspect="1"/>
          </p:cNvPicPr>
          <p:nvPr/>
        </p:nvPicPr>
        <p:blipFill>
          <a:blip r:embed="rId14"/>
          <a:stretch>
            <a:fillRect/>
          </a:stretch>
        </p:blipFill>
        <p:spPr>
          <a:xfrm>
            <a:off x="10414308" y="3358412"/>
            <a:ext cx="1073960" cy="1073960"/>
          </a:xfrm>
          <a:prstGeom prst="rect">
            <a:avLst/>
          </a:prstGeom>
        </p:spPr>
      </p:pic>
      <p:pic>
        <p:nvPicPr>
          <p:cNvPr id="40" name="图片 39">
            <a:extLst>
              <a:ext uri="{FF2B5EF4-FFF2-40B4-BE49-F238E27FC236}">
                <a16:creationId xmlns:a16="http://schemas.microsoft.com/office/drawing/2014/main" id="{1402E2CC-0FDE-FD3B-7EA3-E9F48A736E04}"/>
              </a:ext>
            </a:extLst>
          </p:cNvPr>
          <p:cNvPicPr>
            <a:picLocks noChangeAspect="1"/>
          </p:cNvPicPr>
          <p:nvPr/>
        </p:nvPicPr>
        <p:blipFill>
          <a:blip r:embed="rId15"/>
          <a:stretch>
            <a:fillRect/>
          </a:stretch>
        </p:blipFill>
        <p:spPr>
          <a:xfrm>
            <a:off x="6774797" y="4593901"/>
            <a:ext cx="1047751" cy="1047751"/>
          </a:xfrm>
          <a:prstGeom prst="rect">
            <a:avLst/>
          </a:prstGeom>
        </p:spPr>
      </p:pic>
      <p:pic>
        <p:nvPicPr>
          <p:cNvPr id="42" name="图片 41">
            <a:extLst>
              <a:ext uri="{FF2B5EF4-FFF2-40B4-BE49-F238E27FC236}">
                <a16:creationId xmlns:a16="http://schemas.microsoft.com/office/drawing/2014/main" id="{7C72A506-5218-1700-26DC-C2BCC7170695}"/>
              </a:ext>
            </a:extLst>
          </p:cNvPr>
          <p:cNvPicPr>
            <a:picLocks noChangeAspect="1"/>
          </p:cNvPicPr>
          <p:nvPr/>
        </p:nvPicPr>
        <p:blipFill>
          <a:blip r:embed="rId15"/>
          <a:stretch>
            <a:fillRect/>
          </a:stretch>
        </p:blipFill>
        <p:spPr>
          <a:xfrm>
            <a:off x="8587289" y="4588902"/>
            <a:ext cx="1047751" cy="1047751"/>
          </a:xfrm>
          <a:prstGeom prst="rect">
            <a:avLst/>
          </a:prstGeom>
        </p:spPr>
      </p:pic>
      <p:pic>
        <p:nvPicPr>
          <p:cNvPr id="44" name="图片 43">
            <a:extLst>
              <a:ext uri="{FF2B5EF4-FFF2-40B4-BE49-F238E27FC236}">
                <a16:creationId xmlns:a16="http://schemas.microsoft.com/office/drawing/2014/main" id="{8C21A9E3-1C12-91A7-8EE9-BAF05E735093}"/>
              </a:ext>
            </a:extLst>
          </p:cNvPr>
          <p:cNvPicPr>
            <a:picLocks noChangeAspect="1"/>
          </p:cNvPicPr>
          <p:nvPr/>
        </p:nvPicPr>
        <p:blipFill>
          <a:blip r:embed="rId15"/>
          <a:stretch>
            <a:fillRect/>
          </a:stretch>
        </p:blipFill>
        <p:spPr>
          <a:xfrm>
            <a:off x="10399781" y="4582076"/>
            <a:ext cx="1047751" cy="1047751"/>
          </a:xfrm>
          <a:prstGeom prst="rect">
            <a:avLst/>
          </a:prstGeom>
        </p:spPr>
      </p:pic>
    </p:spTree>
    <p:extLst>
      <p:ext uri="{BB962C8B-B14F-4D97-AF65-F5344CB8AC3E}">
        <p14:creationId xmlns:p14="http://schemas.microsoft.com/office/powerpoint/2010/main" val="38743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A7739F-75C8-3A5A-0038-8FB8E4608828}"/>
              </a:ext>
            </a:extLst>
          </p:cNvPr>
          <p:cNvPicPr>
            <a:picLocks noChangeAspect="1"/>
          </p:cNvPicPr>
          <p:nvPr/>
        </p:nvPicPr>
        <p:blipFill>
          <a:blip r:embed="rId2"/>
          <a:stretch>
            <a:fillRect/>
          </a:stretch>
        </p:blipFill>
        <p:spPr>
          <a:xfrm>
            <a:off x="889063" y="2131218"/>
            <a:ext cx="1054897" cy="1047751"/>
          </a:xfrm>
          <a:prstGeom prst="rect">
            <a:avLst/>
          </a:prstGeom>
        </p:spPr>
      </p:pic>
      <p:sp>
        <p:nvSpPr>
          <p:cNvPr id="28" name="文本框 27">
            <a:extLst>
              <a:ext uri="{FF2B5EF4-FFF2-40B4-BE49-F238E27FC236}">
                <a16:creationId xmlns:a16="http://schemas.microsoft.com/office/drawing/2014/main" id="{660BCEA9-7C00-03CE-45BF-F96C62D886B8}"/>
              </a:ext>
            </a:extLst>
          </p:cNvPr>
          <p:cNvSpPr txBox="1"/>
          <p:nvPr/>
        </p:nvSpPr>
        <p:spPr>
          <a:xfrm>
            <a:off x="767939" y="5757625"/>
            <a:ext cx="12199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16 Trouser</a:t>
            </a:r>
          </a:p>
        </p:txBody>
      </p:sp>
      <p:sp>
        <p:nvSpPr>
          <p:cNvPr id="29" name="文本框 28">
            <a:extLst>
              <a:ext uri="{FF2B5EF4-FFF2-40B4-BE49-F238E27FC236}">
                <a16:creationId xmlns:a16="http://schemas.microsoft.com/office/drawing/2014/main" id="{0C95E219-3333-75BF-47C1-790D3DA0BD2C}"/>
              </a:ext>
            </a:extLst>
          </p:cNvPr>
          <p:cNvSpPr txBox="1"/>
          <p:nvPr/>
        </p:nvSpPr>
        <p:spPr>
          <a:xfrm>
            <a:off x="2429397" y="5772149"/>
            <a:ext cx="12199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16 Trouser</a:t>
            </a:r>
          </a:p>
        </p:txBody>
      </p:sp>
      <p:sp>
        <p:nvSpPr>
          <p:cNvPr id="30" name="文本框 29">
            <a:extLst>
              <a:ext uri="{FF2B5EF4-FFF2-40B4-BE49-F238E27FC236}">
                <a16:creationId xmlns:a16="http://schemas.microsoft.com/office/drawing/2014/main" id="{64F572E6-E693-C6E2-874D-42810B3AFEFC}"/>
              </a:ext>
            </a:extLst>
          </p:cNvPr>
          <p:cNvSpPr txBox="1"/>
          <p:nvPr/>
        </p:nvSpPr>
        <p:spPr>
          <a:xfrm>
            <a:off x="4205638" y="5772149"/>
            <a:ext cx="12199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16 Trouser</a:t>
            </a:r>
          </a:p>
        </p:txBody>
      </p:sp>
      <p:sp>
        <p:nvSpPr>
          <p:cNvPr id="31" name="文本框 30">
            <a:extLst>
              <a:ext uri="{FF2B5EF4-FFF2-40B4-BE49-F238E27FC236}">
                <a16:creationId xmlns:a16="http://schemas.microsoft.com/office/drawing/2014/main" id="{B9EDA63D-43D2-DB19-2056-3302139FABBB}"/>
              </a:ext>
            </a:extLst>
          </p:cNvPr>
          <p:cNvSpPr txBox="1"/>
          <p:nvPr/>
        </p:nvSpPr>
        <p:spPr>
          <a:xfrm>
            <a:off x="844948" y="1674018"/>
            <a:ext cx="11502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Pullover</a:t>
            </a:r>
          </a:p>
        </p:txBody>
      </p:sp>
      <p:sp>
        <p:nvSpPr>
          <p:cNvPr id="32" name="文本框 31">
            <a:extLst>
              <a:ext uri="{FF2B5EF4-FFF2-40B4-BE49-F238E27FC236}">
                <a16:creationId xmlns:a16="http://schemas.microsoft.com/office/drawing/2014/main" id="{748CBD10-9A54-FCFA-4BF2-F869B6450A09}"/>
              </a:ext>
            </a:extLst>
          </p:cNvPr>
          <p:cNvSpPr txBox="1"/>
          <p:nvPr/>
        </p:nvSpPr>
        <p:spPr>
          <a:xfrm>
            <a:off x="4321086" y="1674018"/>
            <a:ext cx="9092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19 Coat</a:t>
            </a:r>
          </a:p>
        </p:txBody>
      </p:sp>
      <p:sp>
        <p:nvSpPr>
          <p:cNvPr id="33" name="文本框 32">
            <a:extLst>
              <a:ext uri="{FF2B5EF4-FFF2-40B4-BE49-F238E27FC236}">
                <a16:creationId xmlns:a16="http://schemas.microsoft.com/office/drawing/2014/main" id="{4DA00017-343A-7FB9-BAD5-A96C49F4A741}"/>
              </a:ext>
            </a:extLst>
          </p:cNvPr>
          <p:cNvSpPr txBox="1"/>
          <p:nvPr/>
        </p:nvSpPr>
        <p:spPr>
          <a:xfrm>
            <a:off x="1322121" y="429100"/>
            <a:ext cx="9995429"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Group 1</a:t>
            </a:r>
          </a:p>
          <a:p>
            <a:r>
              <a:rPr lang="en-US" sz="3000" dirty="0">
                <a:latin typeface="Times New Roman" panose="02020603050405020304" pitchFamily="18" charset="0"/>
                <a:cs typeface="Times New Roman" panose="02020603050405020304" pitchFamily="18" charset="0"/>
              </a:rPr>
              <a:t>Pullover &amp; Coat </a:t>
            </a:r>
            <a:r>
              <a:rPr lang="en-US" sz="3000" dirty="0">
                <a:latin typeface="Times New Roman" panose="02020603050405020304" pitchFamily="18" charset="0"/>
                <a:cs typeface="Times New Roman" panose="02020603050405020304" pitchFamily="18" charset="0"/>
                <a:sym typeface="Wingdings" panose="05000000000000000000" pitchFamily="2" charset="2"/>
              </a:rPr>
              <a:t> Trouser	VS.	Coat &amp; Pullover  Trouser</a:t>
            </a:r>
            <a:endParaRPr lang="en-US" sz="3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D7C91FA-99B9-4E4E-2351-2B909228D1BD}"/>
              </a:ext>
            </a:extLst>
          </p:cNvPr>
          <p:cNvPicPr>
            <a:picLocks noChangeAspect="1"/>
          </p:cNvPicPr>
          <p:nvPr/>
        </p:nvPicPr>
        <p:blipFill>
          <a:blip r:embed="rId3"/>
          <a:stretch>
            <a:fillRect/>
          </a:stretch>
        </p:blipFill>
        <p:spPr>
          <a:xfrm>
            <a:off x="4250128" y="2131218"/>
            <a:ext cx="1047750" cy="1047750"/>
          </a:xfrm>
          <a:prstGeom prst="rect">
            <a:avLst/>
          </a:prstGeom>
        </p:spPr>
      </p:pic>
      <p:pic>
        <p:nvPicPr>
          <p:cNvPr id="7" name="图片 6">
            <a:extLst>
              <a:ext uri="{FF2B5EF4-FFF2-40B4-BE49-F238E27FC236}">
                <a16:creationId xmlns:a16="http://schemas.microsoft.com/office/drawing/2014/main" id="{C49F40A9-9B5B-A139-0145-4431879C5A7D}"/>
              </a:ext>
            </a:extLst>
          </p:cNvPr>
          <p:cNvPicPr>
            <a:picLocks noChangeAspect="1"/>
          </p:cNvPicPr>
          <p:nvPr/>
        </p:nvPicPr>
        <p:blipFill>
          <a:blip r:embed="rId4"/>
          <a:stretch>
            <a:fillRect/>
          </a:stretch>
        </p:blipFill>
        <p:spPr>
          <a:xfrm>
            <a:off x="2549320" y="2131218"/>
            <a:ext cx="1047751" cy="1047751"/>
          </a:xfrm>
          <a:prstGeom prst="rect">
            <a:avLst/>
          </a:prstGeom>
        </p:spPr>
      </p:pic>
      <p:pic>
        <p:nvPicPr>
          <p:cNvPr id="10" name="图片 9">
            <a:extLst>
              <a:ext uri="{FF2B5EF4-FFF2-40B4-BE49-F238E27FC236}">
                <a16:creationId xmlns:a16="http://schemas.microsoft.com/office/drawing/2014/main" id="{317EF405-762F-871B-BEA4-DB584ACA8D54}"/>
              </a:ext>
            </a:extLst>
          </p:cNvPr>
          <p:cNvPicPr>
            <a:picLocks noChangeAspect="1"/>
          </p:cNvPicPr>
          <p:nvPr/>
        </p:nvPicPr>
        <p:blipFill>
          <a:blip r:embed="rId5"/>
          <a:stretch>
            <a:fillRect/>
          </a:stretch>
        </p:blipFill>
        <p:spPr>
          <a:xfrm>
            <a:off x="896207" y="4605634"/>
            <a:ext cx="1047751" cy="1047751"/>
          </a:xfrm>
          <a:prstGeom prst="rect">
            <a:avLst/>
          </a:prstGeom>
        </p:spPr>
      </p:pic>
      <p:pic>
        <p:nvPicPr>
          <p:cNvPr id="11" name="图片 10">
            <a:extLst>
              <a:ext uri="{FF2B5EF4-FFF2-40B4-BE49-F238E27FC236}">
                <a16:creationId xmlns:a16="http://schemas.microsoft.com/office/drawing/2014/main" id="{237AD66C-4243-FF5E-8793-D0A05ED321AB}"/>
              </a:ext>
            </a:extLst>
          </p:cNvPr>
          <p:cNvPicPr>
            <a:picLocks noChangeAspect="1"/>
          </p:cNvPicPr>
          <p:nvPr/>
        </p:nvPicPr>
        <p:blipFill>
          <a:blip r:embed="rId5"/>
          <a:stretch>
            <a:fillRect/>
          </a:stretch>
        </p:blipFill>
        <p:spPr>
          <a:xfrm>
            <a:off x="2549319" y="4605633"/>
            <a:ext cx="1047751" cy="1047751"/>
          </a:xfrm>
          <a:prstGeom prst="rect">
            <a:avLst/>
          </a:prstGeom>
        </p:spPr>
      </p:pic>
      <p:pic>
        <p:nvPicPr>
          <p:cNvPr id="12" name="图片 11">
            <a:extLst>
              <a:ext uri="{FF2B5EF4-FFF2-40B4-BE49-F238E27FC236}">
                <a16:creationId xmlns:a16="http://schemas.microsoft.com/office/drawing/2014/main" id="{D5E3BBA8-4248-FA92-F143-7F31D947CE90}"/>
              </a:ext>
            </a:extLst>
          </p:cNvPr>
          <p:cNvPicPr>
            <a:picLocks noChangeAspect="1"/>
          </p:cNvPicPr>
          <p:nvPr/>
        </p:nvPicPr>
        <p:blipFill>
          <a:blip r:embed="rId5"/>
          <a:stretch>
            <a:fillRect/>
          </a:stretch>
        </p:blipFill>
        <p:spPr>
          <a:xfrm>
            <a:off x="4273623" y="4605634"/>
            <a:ext cx="1047751" cy="1047751"/>
          </a:xfrm>
          <a:prstGeom prst="rect">
            <a:avLst/>
          </a:prstGeom>
        </p:spPr>
      </p:pic>
      <p:pic>
        <p:nvPicPr>
          <p:cNvPr id="15" name="图片 14">
            <a:extLst>
              <a:ext uri="{FF2B5EF4-FFF2-40B4-BE49-F238E27FC236}">
                <a16:creationId xmlns:a16="http://schemas.microsoft.com/office/drawing/2014/main" id="{F00263BF-3113-58F3-9951-FA5A1DA62C8A}"/>
              </a:ext>
            </a:extLst>
          </p:cNvPr>
          <p:cNvPicPr>
            <a:picLocks noChangeAspect="1"/>
          </p:cNvPicPr>
          <p:nvPr/>
        </p:nvPicPr>
        <p:blipFill>
          <a:blip r:embed="rId6"/>
          <a:stretch>
            <a:fillRect/>
          </a:stretch>
        </p:blipFill>
        <p:spPr>
          <a:xfrm>
            <a:off x="889063" y="3369468"/>
            <a:ext cx="1062038" cy="1062038"/>
          </a:xfrm>
          <a:prstGeom prst="rect">
            <a:avLst/>
          </a:prstGeom>
        </p:spPr>
      </p:pic>
      <p:pic>
        <p:nvPicPr>
          <p:cNvPr id="17" name="图片 16">
            <a:extLst>
              <a:ext uri="{FF2B5EF4-FFF2-40B4-BE49-F238E27FC236}">
                <a16:creationId xmlns:a16="http://schemas.microsoft.com/office/drawing/2014/main" id="{67AE31D1-A013-398B-4739-F227E03FE935}"/>
              </a:ext>
            </a:extLst>
          </p:cNvPr>
          <p:cNvPicPr>
            <a:picLocks noChangeAspect="1"/>
          </p:cNvPicPr>
          <p:nvPr/>
        </p:nvPicPr>
        <p:blipFill>
          <a:blip r:embed="rId7"/>
          <a:stretch>
            <a:fillRect/>
          </a:stretch>
        </p:blipFill>
        <p:spPr>
          <a:xfrm>
            <a:off x="2549318" y="3369467"/>
            <a:ext cx="1062037" cy="1062037"/>
          </a:xfrm>
          <a:prstGeom prst="rect">
            <a:avLst/>
          </a:prstGeom>
        </p:spPr>
      </p:pic>
      <p:pic>
        <p:nvPicPr>
          <p:cNvPr id="20" name="图片 19">
            <a:extLst>
              <a:ext uri="{FF2B5EF4-FFF2-40B4-BE49-F238E27FC236}">
                <a16:creationId xmlns:a16="http://schemas.microsoft.com/office/drawing/2014/main" id="{8FB2289D-674F-763D-4039-5D42024440C0}"/>
              </a:ext>
            </a:extLst>
          </p:cNvPr>
          <p:cNvPicPr>
            <a:picLocks noChangeAspect="1"/>
          </p:cNvPicPr>
          <p:nvPr/>
        </p:nvPicPr>
        <p:blipFill>
          <a:blip r:embed="rId8"/>
          <a:stretch>
            <a:fillRect/>
          </a:stretch>
        </p:blipFill>
        <p:spPr>
          <a:xfrm>
            <a:off x="4250128" y="3351606"/>
            <a:ext cx="1097757" cy="1097757"/>
          </a:xfrm>
          <a:prstGeom prst="rect">
            <a:avLst/>
          </a:prstGeom>
        </p:spPr>
      </p:pic>
      <p:sp>
        <p:nvSpPr>
          <p:cNvPr id="5" name="文本框 4">
            <a:extLst>
              <a:ext uri="{FF2B5EF4-FFF2-40B4-BE49-F238E27FC236}">
                <a16:creationId xmlns:a16="http://schemas.microsoft.com/office/drawing/2014/main" id="{FABD68C6-2092-6619-8478-BFB523BB85E9}"/>
              </a:ext>
            </a:extLst>
          </p:cNvPr>
          <p:cNvSpPr txBox="1"/>
          <p:nvPr/>
        </p:nvSpPr>
        <p:spPr>
          <a:xfrm>
            <a:off x="6629357" y="5757625"/>
            <a:ext cx="12199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16 Trouser</a:t>
            </a:r>
          </a:p>
        </p:txBody>
      </p:sp>
      <p:sp>
        <p:nvSpPr>
          <p:cNvPr id="8" name="文本框 7">
            <a:extLst>
              <a:ext uri="{FF2B5EF4-FFF2-40B4-BE49-F238E27FC236}">
                <a16:creationId xmlns:a16="http://schemas.microsoft.com/office/drawing/2014/main" id="{46C520B0-3DC9-9EDA-EB81-FD41FBFFA081}"/>
              </a:ext>
            </a:extLst>
          </p:cNvPr>
          <p:cNvSpPr txBox="1"/>
          <p:nvPr/>
        </p:nvSpPr>
        <p:spPr>
          <a:xfrm>
            <a:off x="6746036" y="1647507"/>
            <a:ext cx="9092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19 Coat</a:t>
            </a:r>
          </a:p>
        </p:txBody>
      </p:sp>
      <p:sp>
        <p:nvSpPr>
          <p:cNvPr id="13" name="文本框 12">
            <a:extLst>
              <a:ext uri="{FF2B5EF4-FFF2-40B4-BE49-F238E27FC236}">
                <a16:creationId xmlns:a16="http://schemas.microsoft.com/office/drawing/2014/main" id="{35F6EFED-55FB-1054-9029-6D87BC7A0A13}"/>
              </a:ext>
            </a:extLst>
          </p:cNvPr>
          <p:cNvSpPr txBox="1"/>
          <p:nvPr/>
        </p:nvSpPr>
        <p:spPr>
          <a:xfrm>
            <a:off x="10098012" y="1630817"/>
            <a:ext cx="11502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Pullover</a:t>
            </a:r>
          </a:p>
        </p:txBody>
      </p:sp>
      <p:sp>
        <p:nvSpPr>
          <p:cNvPr id="16" name="文本框 15">
            <a:extLst>
              <a:ext uri="{FF2B5EF4-FFF2-40B4-BE49-F238E27FC236}">
                <a16:creationId xmlns:a16="http://schemas.microsoft.com/office/drawing/2014/main" id="{F1A6FE54-E433-56B9-BD5E-29407025A05E}"/>
              </a:ext>
            </a:extLst>
          </p:cNvPr>
          <p:cNvSpPr txBox="1"/>
          <p:nvPr/>
        </p:nvSpPr>
        <p:spPr>
          <a:xfrm>
            <a:off x="8374062" y="5757625"/>
            <a:ext cx="12199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16 Trouser</a:t>
            </a:r>
          </a:p>
        </p:txBody>
      </p:sp>
      <p:sp>
        <p:nvSpPr>
          <p:cNvPr id="19" name="文本框 18">
            <a:extLst>
              <a:ext uri="{FF2B5EF4-FFF2-40B4-BE49-F238E27FC236}">
                <a16:creationId xmlns:a16="http://schemas.microsoft.com/office/drawing/2014/main" id="{35B53163-D38A-CDBF-E5CB-9365EA7AA827}"/>
              </a:ext>
            </a:extLst>
          </p:cNvPr>
          <p:cNvSpPr txBox="1"/>
          <p:nvPr/>
        </p:nvSpPr>
        <p:spPr>
          <a:xfrm>
            <a:off x="10127103" y="5757625"/>
            <a:ext cx="12199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16 Trouser</a:t>
            </a:r>
          </a:p>
        </p:txBody>
      </p:sp>
      <p:pic>
        <p:nvPicPr>
          <p:cNvPr id="22" name="图片 21">
            <a:extLst>
              <a:ext uri="{FF2B5EF4-FFF2-40B4-BE49-F238E27FC236}">
                <a16:creationId xmlns:a16="http://schemas.microsoft.com/office/drawing/2014/main" id="{F3140E5B-5001-EE3F-9F03-10A9A9F88306}"/>
              </a:ext>
            </a:extLst>
          </p:cNvPr>
          <p:cNvPicPr>
            <a:picLocks noChangeAspect="1"/>
          </p:cNvPicPr>
          <p:nvPr/>
        </p:nvPicPr>
        <p:blipFill>
          <a:blip r:embed="rId3"/>
          <a:stretch>
            <a:fillRect/>
          </a:stretch>
        </p:blipFill>
        <p:spPr>
          <a:xfrm>
            <a:off x="6718038" y="2093969"/>
            <a:ext cx="1047750" cy="1047750"/>
          </a:xfrm>
          <a:prstGeom prst="rect">
            <a:avLst/>
          </a:prstGeom>
        </p:spPr>
      </p:pic>
      <p:pic>
        <p:nvPicPr>
          <p:cNvPr id="24" name="图片 23">
            <a:extLst>
              <a:ext uri="{FF2B5EF4-FFF2-40B4-BE49-F238E27FC236}">
                <a16:creationId xmlns:a16="http://schemas.microsoft.com/office/drawing/2014/main" id="{EC019B4A-D6D1-6114-E4DC-D39ACDC0F877}"/>
              </a:ext>
            </a:extLst>
          </p:cNvPr>
          <p:cNvPicPr>
            <a:picLocks noChangeAspect="1"/>
          </p:cNvPicPr>
          <p:nvPr/>
        </p:nvPicPr>
        <p:blipFill>
          <a:blip r:embed="rId9"/>
          <a:stretch>
            <a:fillRect/>
          </a:stretch>
        </p:blipFill>
        <p:spPr>
          <a:xfrm>
            <a:off x="8445482" y="2093969"/>
            <a:ext cx="1075132" cy="1075132"/>
          </a:xfrm>
          <a:prstGeom prst="rect">
            <a:avLst/>
          </a:prstGeom>
        </p:spPr>
      </p:pic>
      <p:pic>
        <p:nvPicPr>
          <p:cNvPr id="26" name="图片 25">
            <a:extLst>
              <a:ext uri="{FF2B5EF4-FFF2-40B4-BE49-F238E27FC236}">
                <a16:creationId xmlns:a16="http://schemas.microsoft.com/office/drawing/2014/main" id="{FE5ECF94-6764-E8AF-7528-22EDD40E0AA9}"/>
              </a:ext>
            </a:extLst>
          </p:cNvPr>
          <p:cNvPicPr>
            <a:picLocks noChangeAspect="1"/>
          </p:cNvPicPr>
          <p:nvPr/>
        </p:nvPicPr>
        <p:blipFill>
          <a:blip r:embed="rId10"/>
          <a:stretch>
            <a:fillRect/>
          </a:stretch>
        </p:blipFill>
        <p:spPr>
          <a:xfrm>
            <a:off x="10185057" y="2093969"/>
            <a:ext cx="1047750" cy="1047750"/>
          </a:xfrm>
          <a:prstGeom prst="rect">
            <a:avLst/>
          </a:prstGeom>
        </p:spPr>
      </p:pic>
      <p:pic>
        <p:nvPicPr>
          <p:cNvPr id="34" name="图片 33">
            <a:extLst>
              <a:ext uri="{FF2B5EF4-FFF2-40B4-BE49-F238E27FC236}">
                <a16:creationId xmlns:a16="http://schemas.microsoft.com/office/drawing/2014/main" id="{228A2EA2-2A1C-EF07-E654-D2D29A4015AC}"/>
              </a:ext>
            </a:extLst>
          </p:cNvPr>
          <p:cNvPicPr>
            <a:picLocks noChangeAspect="1"/>
          </p:cNvPicPr>
          <p:nvPr/>
        </p:nvPicPr>
        <p:blipFill>
          <a:blip r:embed="rId8"/>
          <a:stretch>
            <a:fillRect/>
          </a:stretch>
        </p:blipFill>
        <p:spPr>
          <a:xfrm>
            <a:off x="6718038" y="3332451"/>
            <a:ext cx="1047751" cy="1047751"/>
          </a:xfrm>
          <a:prstGeom prst="rect">
            <a:avLst/>
          </a:prstGeom>
        </p:spPr>
      </p:pic>
      <p:pic>
        <p:nvPicPr>
          <p:cNvPr id="36" name="图片 35">
            <a:extLst>
              <a:ext uri="{FF2B5EF4-FFF2-40B4-BE49-F238E27FC236}">
                <a16:creationId xmlns:a16="http://schemas.microsoft.com/office/drawing/2014/main" id="{B0B527FE-B531-4DDE-A98C-B594137224AD}"/>
              </a:ext>
            </a:extLst>
          </p:cNvPr>
          <p:cNvPicPr>
            <a:picLocks noChangeAspect="1"/>
          </p:cNvPicPr>
          <p:nvPr/>
        </p:nvPicPr>
        <p:blipFill>
          <a:blip r:embed="rId11"/>
          <a:stretch>
            <a:fillRect/>
          </a:stretch>
        </p:blipFill>
        <p:spPr>
          <a:xfrm>
            <a:off x="8445482" y="3316198"/>
            <a:ext cx="1047750" cy="1047750"/>
          </a:xfrm>
          <a:prstGeom prst="rect">
            <a:avLst/>
          </a:prstGeom>
        </p:spPr>
      </p:pic>
      <p:pic>
        <p:nvPicPr>
          <p:cNvPr id="38" name="图片 37">
            <a:extLst>
              <a:ext uri="{FF2B5EF4-FFF2-40B4-BE49-F238E27FC236}">
                <a16:creationId xmlns:a16="http://schemas.microsoft.com/office/drawing/2014/main" id="{07889A79-B6BC-715F-3563-F0F976825644}"/>
              </a:ext>
            </a:extLst>
          </p:cNvPr>
          <p:cNvPicPr>
            <a:picLocks noChangeAspect="1"/>
          </p:cNvPicPr>
          <p:nvPr/>
        </p:nvPicPr>
        <p:blipFill>
          <a:blip r:embed="rId6"/>
          <a:stretch>
            <a:fillRect/>
          </a:stretch>
        </p:blipFill>
        <p:spPr>
          <a:xfrm>
            <a:off x="10185057" y="3316197"/>
            <a:ext cx="1047751" cy="1047751"/>
          </a:xfrm>
          <a:prstGeom prst="rect">
            <a:avLst/>
          </a:prstGeom>
        </p:spPr>
      </p:pic>
      <p:pic>
        <p:nvPicPr>
          <p:cNvPr id="40" name="图片 39">
            <a:extLst>
              <a:ext uri="{FF2B5EF4-FFF2-40B4-BE49-F238E27FC236}">
                <a16:creationId xmlns:a16="http://schemas.microsoft.com/office/drawing/2014/main" id="{2533D562-1D08-6EAD-5616-03970D22E12A}"/>
              </a:ext>
            </a:extLst>
          </p:cNvPr>
          <p:cNvPicPr>
            <a:picLocks noChangeAspect="1"/>
          </p:cNvPicPr>
          <p:nvPr/>
        </p:nvPicPr>
        <p:blipFill>
          <a:blip r:embed="rId5"/>
          <a:stretch>
            <a:fillRect/>
          </a:stretch>
        </p:blipFill>
        <p:spPr>
          <a:xfrm>
            <a:off x="6718037" y="4570934"/>
            <a:ext cx="1047751" cy="1047751"/>
          </a:xfrm>
          <a:prstGeom prst="rect">
            <a:avLst/>
          </a:prstGeom>
        </p:spPr>
      </p:pic>
      <p:pic>
        <p:nvPicPr>
          <p:cNvPr id="42" name="图片 41">
            <a:extLst>
              <a:ext uri="{FF2B5EF4-FFF2-40B4-BE49-F238E27FC236}">
                <a16:creationId xmlns:a16="http://schemas.microsoft.com/office/drawing/2014/main" id="{F068F935-5D91-9FE3-8DFE-947C6351325F}"/>
              </a:ext>
            </a:extLst>
          </p:cNvPr>
          <p:cNvPicPr>
            <a:picLocks noChangeAspect="1"/>
          </p:cNvPicPr>
          <p:nvPr/>
        </p:nvPicPr>
        <p:blipFill>
          <a:blip r:embed="rId5"/>
          <a:stretch>
            <a:fillRect/>
          </a:stretch>
        </p:blipFill>
        <p:spPr>
          <a:xfrm>
            <a:off x="8445482" y="4570934"/>
            <a:ext cx="1047751" cy="1047751"/>
          </a:xfrm>
          <a:prstGeom prst="rect">
            <a:avLst/>
          </a:prstGeom>
        </p:spPr>
      </p:pic>
      <p:pic>
        <p:nvPicPr>
          <p:cNvPr id="44" name="图片 43">
            <a:extLst>
              <a:ext uri="{FF2B5EF4-FFF2-40B4-BE49-F238E27FC236}">
                <a16:creationId xmlns:a16="http://schemas.microsoft.com/office/drawing/2014/main" id="{A725D777-688C-9CB7-96E1-D247A1F7578C}"/>
              </a:ext>
            </a:extLst>
          </p:cNvPr>
          <p:cNvPicPr>
            <a:picLocks noChangeAspect="1"/>
          </p:cNvPicPr>
          <p:nvPr/>
        </p:nvPicPr>
        <p:blipFill>
          <a:blip r:embed="rId5"/>
          <a:stretch>
            <a:fillRect/>
          </a:stretch>
        </p:blipFill>
        <p:spPr>
          <a:xfrm>
            <a:off x="10185057" y="4570933"/>
            <a:ext cx="1047751" cy="1047751"/>
          </a:xfrm>
          <a:prstGeom prst="rect">
            <a:avLst/>
          </a:prstGeom>
        </p:spPr>
      </p:pic>
    </p:spTree>
    <p:extLst>
      <p:ext uri="{BB962C8B-B14F-4D97-AF65-F5344CB8AC3E}">
        <p14:creationId xmlns:p14="http://schemas.microsoft.com/office/powerpoint/2010/main" val="49092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660BCEA9-7C00-03CE-45BF-F96C62D886B8}"/>
              </a:ext>
            </a:extLst>
          </p:cNvPr>
          <p:cNvSpPr txBox="1"/>
          <p:nvPr/>
        </p:nvSpPr>
        <p:spPr>
          <a:xfrm>
            <a:off x="944217" y="5761875"/>
            <a:ext cx="11502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Pullover</a:t>
            </a:r>
          </a:p>
        </p:txBody>
      </p:sp>
      <p:sp>
        <p:nvSpPr>
          <p:cNvPr id="31" name="文本框 30">
            <a:extLst>
              <a:ext uri="{FF2B5EF4-FFF2-40B4-BE49-F238E27FC236}">
                <a16:creationId xmlns:a16="http://schemas.microsoft.com/office/drawing/2014/main" id="{B9EDA63D-43D2-DB19-2056-3302139FABBB}"/>
              </a:ext>
            </a:extLst>
          </p:cNvPr>
          <p:cNvSpPr txBox="1"/>
          <p:nvPr/>
        </p:nvSpPr>
        <p:spPr>
          <a:xfrm>
            <a:off x="920117" y="1647372"/>
            <a:ext cx="12199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16 Trouser</a:t>
            </a:r>
          </a:p>
        </p:txBody>
      </p:sp>
      <p:sp>
        <p:nvSpPr>
          <p:cNvPr id="32" name="文本框 31">
            <a:extLst>
              <a:ext uri="{FF2B5EF4-FFF2-40B4-BE49-F238E27FC236}">
                <a16:creationId xmlns:a16="http://schemas.microsoft.com/office/drawing/2014/main" id="{748CBD10-9A54-FCFA-4BF2-F869B6450A09}"/>
              </a:ext>
            </a:extLst>
          </p:cNvPr>
          <p:cNvSpPr txBox="1"/>
          <p:nvPr/>
        </p:nvSpPr>
        <p:spPr>
          <a:xfrm>
            <a:off x="4483306" y="1651757"/>
            <a:ext cx="9092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19 Coat</a:t>
            </a:r>
          </a:p>
        </p:txBody>
      </p:sp>
      <p:sp>
        <p:nvSpPr>
          <p:cNvPr id="33" name="文本框 32">
            <a:extLst>
              <a:ext uri="{FF2B5EF4-FFF2-40B4-BE49-F238E27FC236}">
                <a16:creationId xmlns:a16="http://schemas.microsoft.com/office/drawing/2014/main" id="{4DA00017-343A-7FB9-BAD5-A96C49F4A741}"/>
              </a:ext>
            </a:extLst>
          </p:cNvPr>
          <p:cNvSpPr txBox="1"/>
          <p:nvPr/>
        </p:nvSpPr>
        <p:spPr>
          <a:xfrm>
            <a:off x="1322123" y="429100"/>
            <a:ext cx="9995429"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Group 1</a:t>
            </a:r>
          </a:p>
          <a:p>
            <a:r>
              <a:rPr lang="en-US" sz="3000" dirty="0">
                <a:latin typeface="Times New Roman" panose="02020603050405020304" pitchFamily="18" charset="0"/>
                <a:cs typeface="Times New Roman" panose="02020603050405020304" pitchFamily="18" charset="0"/>
              </a:rPr>
              <a:t>Trouser &amp; Coat </a:t>
            </a:r>
            <a:r>
              <a:rPr lang="en-US" sz="3000" dirty="0">
                <a:latin typeface="Times New Roman" panose="02020603050405020304" pitchFamily="18" charset="0"/>
                <a:cs typeface="Times New Roman" panose="02020603050405020304" pitchFamily="18" charset="0"/>
                <a:sym typeface="Wingdings" panose="05000000000000000000" pitchFamily="2" charset="2"/>
              </a:rPr>
              <a:t> Pullover	VS.	Coat &amp; Trouser  Pullover</a:t>
            </a:r>
            <a:endParaRPr lang="en-US" sz="3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FA22C57-C123-6FF6-C966-F4FD63F0DC37}"/>
              </a:ext>
            </a:extLst>
          </p:cNvPr>
          <p:cNvPicPr>
            <a:picLocks noChangeAspect="1"/>
          </p:cNvPicPr>
          <p:nvPr/>
        </p:nvPicPr>
        <p:blipFill>
          <a:blip r:embed="rId2"/>
          <a:stretch>
            <a:fillRect/>
          </a:stretch>
        </p:blipFill>
        <p:spPr>
          <a:xfrm>
            <a:off x="1032898" y="2135469"/>
            <a:ext cx="1033226" cy="1033226"/>
          </a:xfrm>
          <a:prstGeom prst="rect">
            <a:avLst/>
          </a:prstGeom>
        </p:spPr>
      </p:pic>
      <p:sp>
        <p:nvSpPr>
          <p:cNvPr id="2" name="文本框 1">
            <a:extLst>
              <a:ext uri="{FF2B5EF4-FFF2-40B4-BE49-F238E27FC236}">
                <a16:creationId xmlns:a16="http://schemas.microsoft.com/office/drawing/2014/main" id="{266E34F1-6749-3B45-261B-73B29B52BB31}"/>
              </a:ext>
            </a:extLst>
          </p:cNvPr>
          <p:cNvSpPr txBox="1"/>
          <p:nvPr/>
        </p:nvSpPr>
        <p:spPr>
          <a:xfrm>
            <a:off x="2617003" y="5761875"/>
            <a:ext cx="11502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Pullover</a:t>
            </a:r>
          </a:p>
        </p:txBody>
      </p:sp>
      <p:sp>
        <p:nvSpPr>
          <p:cNvPr id="3" name="文本框 2">
            <a:extLst>
              <a:ext uri="{FF2B5EF4-FFF2-40B4-BE49-F238E27FC236}">
                <a16:creationId xmlns:a16="http://schemas.microsoft.com/office/drawing/2014/main" id="{DBA03696-82BF-8431-D5FE-96D4D47D1779}"/>
              </a:ext>
            </a:extLst>
          </p:cNvPr>
          <p:cNvSpPr txBox="1"/>
          <p:nvPr/>
        </p:nvSpPr>
        <p:spPr>
          <a:xfrm>
            <a:off x="4359771" y="5761875"/>
            <a:ext cx="11502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Pullover</a:t>
            </a:r>
          </a:p>
        </p:txBody>
      </p:sp>
      <p:pic>
        <p:nvPicPr>
          <p:cNvPr id="6" name="图片 5">
            <a:extLst>
              <a:ext uri="{FF2B5EF4-FFF2-40B4-BE49-F238E27FC236}">
                <a16:creationId xmlns:a16="http://schemas.microsoft.com/office/drawing/2014/main" id="{8CAE9095-8677-B22F-58E7-C6CB1748097F}"/>
              </a:ext>
            </a:extLst>
          </p:cNvPr>
          <p:cNvPicPr>
            <a:picLocks noChangeAspect="1"/>
          </p:cNvPicPr>
          <p:nvPr/>
        </p:nvPicPr>
        <p:blipFill>
          <a:blip r:embed="rId3"/>
          <a:stretch>
            <a:fillRect/>
          </a:stretch>
        </p:blipFill>
        <p:spPr>
          <a:xfrm>
            <a:off x="4381605" y="2043553"/>
            <a:ext cx="1047750" cy="1047750"/>
          </a:xfrm>
          <a:prstGeom prst="rect">
            <a:avLst/>
          </a:prstGeom>
        </p:spPr>
      </p:pic>
      <p:pic>
        <p:nvPicPr>
          <p:cNvPr id="9" name="图片 8">
            <a:extLst>
              <a:ext uri="{FF2B5EF4-FFF2-40B4-BE49-F238E27FC236}">
                <a16:creationId xmlns:a16="http://schemas.microsoft.com/office/drawing/2014/main" id="{E20616C0-F03C-8893-61F7-4A21DBB8B0DA}"/>
              </a:ext>
            </a:extLst>
          </p:cNvPr>
          <p:cNvPicPr>
            <a:picLocks noChangeAspect="1"/>
          </p:cNvPicPr>
          <p:nvPr/>
        </p:nvPicPr>
        <p:blipFill>
          <a:blip r:embed="rId4"/>
          <a:stretch>
            <a:fillRect/>
          </a:stretch>
        </p:blipFill>
        <p:spPr>
          <a:xfrm>
            <a:off x="2698422" y="2099863"/>
            <a:ext cx="1033227" cy="1033227"/>
          </a:xfrm>
          <a:prstGeom prst="rect">
            <a:avLst/>
          </a:prstGeom>
        </p:spPr>
      </p:pic>
      <p:pic>
        <p:nvPicPr>
          <p:cNvPr id="11" name="图片 10">
            <a:extLst>
              <a:ext uri="{FF2B5EF4-FFF2-40B4-BE49-F238E27FC236}">
                <a16:creationId xmlns:a16="http://schemas.microsoft.com/office/drawing/2014/main" id="{FC986A69-FBB0-F6A7-9559-AB325AA5D2D7}"/>
              </a:ext>
            </a:extLst>
          </p:cNvPr>
          <p:cNvPicPr>
            <a:picLocks noChangeAspect="1"/>
          </p:cNvPicPr>
          <p:nvPr/>
        </p:nvPicPr>
        <p:blipFill>
          <a:blip r:embed="rId5"/>
          <a:stretch>
            <a:fillRect/>
          </a:stretch>
        </p:blipFill>
        <p:spPr>
          <a:xfrm>
            <a:off x="1011527" y="3313952"/>
            <a:ext cx="1075132" cy="1075132"/>
          </a:xfrm>
          <a:prstGeom prst="rect">
            <a:avLst/>
          </a:prstGeom>
        </p:spPr>
      </p:pic>
      <p:pic>
        <p:nvPicPr>
          <p:cNvPr id="14" name="图片 13">
            <a:extLst>
              <a:ext uri="{FF2B5EF4-FFF2-40B4-BE49-F238E27FC236}">
                <a16:creationId xmlns:a16="http://schemas.microsoft.com/office/drawing/2014/main" id="{B2788AA6-6653-9728-FE0B-1AAFE6A7C50B}"/>
              </a:ext>
            </a:extLst>
          </p:cNvPr>
          <p:cNvPicPr>
            <a:picLocks noChangeAspect="1"/>
          </p:cNvPicPr>
          <p:nvPr/>
        </p:nvPicPr>
        <p:blipFill>
          <a:blip r:embed="rId6"/>
          <a:stretch>
            <a:fillRect/>
          </a:stretch>
        </p:blipFill>
        <p:spPr>
          <a:xfrm>
            <a:off x="2697289" y="3336267"/>
            <a:ext cx="1073960" cy="1073960"/>
          </a:xfrm>
          <a:prstGeom prst="rect">
            <a:avLst/>
          </a:prstGeom>
        </p:spPr>
      </p:pic>
      <p:pic>
        <p:nvPicPr>
          <p:cNvPr id="17" name="图片 16">
            <a:extLst>
              <a:ext uri="{FF2B5EF4-FFF2-40B4-BE49-F238E27FC236}">
                <a16:creationId xmlns:a16="http://schemas.microsoft.com/office/drawing/2014/main" id="{9B299645-D737-EDB4-84AE-06C16476EE5E}"/>
              </a:ext>
            </a:extLst>
          </p:cNvPr>
          <p:cNvPicPr>
            <a:picLocks noChangeAspect="1"/>
          </p:cNvPicPr>
          <p:nvPr/>
        </p:nvPicPr>
        <p:blipFill>
          <a:blip r:embed="rId7"/>
          <a:stretch>
            <a:fillRect/>
          </a:stretch>
        </p:blipFill>
        <p:spPr>
          <a:xfrm>
            <a:off x="4375650" y="3315123"/>
            <a:ext cx="1073960" cy="1073960"/>
          </a:xfrm>
          <a:prstGeom prst="rect">
            <a:avLst/>
          </a:prstGeom>
        </p:spPr>
      </p:pic>
      <p:pic>
        <p:nvPicPr>
          <p:cNvPr id="20" name="图片 19">
            <a:extLst>
              <a:ext uri="{FF2B5EF4-FFF2-40B4-BE49-F238E27FC236}">
                <a16:creationId xmlns:a16="http://schemas.microsoft.com/office/drawing/2014/main" id="{91EC5CA8-7784-AF99-F457-CBA331A47BB9}"/>
              </a:ext>
            </a:extLst>
          </p:cNvPr>
          <p:cNvPicPr>
            <a:picLocks noChangeAspect="1"/>
          </p:cNvPicPr>
          <p:nvPr/>
        </p:nvPicPr>
        <p:blipFill>
          <a:blip r:embed="rId8"/>
          <a:stretch>
            <a:fillRect/>
          </a:stretch>
        </p:blipFill>
        <p:spPr>
          <a:xfrm>
            <a:off x="1032898" y="4559995"/>
            <a:ext cx="1059002" cy="1059002"/>
          </a:xfrm>
          <a:prstGeom prst="rect">
            <a:avLst/>
          </a:prstGeom>
        </p:spPr>
      </p:pic>
      <p:pic>
        <p:nvPicPr>
          <p:cNvPr id="21" name="图片 20">
            <a:extLst>
              <a:ext uri="{FF2B5EF4-FFF2-40B4-BE49-F238E27FC236}">
                <a16:creationId xmlns:a16="http://schemas.microsoft.com/office/drawing/2014/main" id="{59AF73F5-48F7-2762-8772-2F27BBC645AA}"/>
              </a:ext>
            </a:extLst>
          </p:cNvPr>
          <p:cNvPicPr>
            <a:picLocks noChangeAspect="1"/>
          </p:cNvPicPr>
          <p:nvPr/>
        </p:nvPicPr>
        <p:blipFill>
          <a:blip r:embed="rId8"/>
          <a:stretch>
            <a:fillRect/>
          </a:stretch>
        </p:blipFill>
        <p:spPr>
          <a:xfrm>
            <a:off x="2704768" y="4559995"/>
            <a:ext cx="1059002" cy="1059002"/>
          </a:xfrm>
          <a:prstGeom prst="rect">
            <a:avLst/>
          </a:prstGeom>
        </p:spPr>
      </p:pic>
      <p:pic>
        <p:nvPicPr>
          <p:cNvPr id="23" name="图片 22">
            <a:extLst>
              <a:ext uri="{FF2B5EF4-FFF2-40B4-BE49-F238E27FC236}">
                <a16:creationId xmlns:a16="http://schemas.microsoft.com/office/drawing/2014/main" id="{34B59269-BA86-A3EF-4A19-533DCEB0051F}"/>
              </a:ext>
            </a:extLst>
          </p:cNvPr>
          <p:cNvPicPr>
            <a:picLocks noChangeAspect="1"/>
          </p:cNvPicPr>
          <p:nvPr/>
        </p:nvPicPr>
        <p:blipFill>
          <a:blip r:embed="rId8"/>
          <a:stretch>
            <a:fillRect/>
          </a:stretch>
        </p:blipFill>
        <p:spPr>
          <a:xfrm>
            <a:off x="4375650" y="4559995"/>
            <a:ext cx="1059002" cy="1059002"/>
          </a:xfrm>
          <a:prstGeom prst="rect">
            <a:avLst/>
          </a:prstGeom>
        </p:spPr>
      </p:pic>
      <p:sp>
        <p:nvSpPr>
          <p:cNvPr id="7" name="文本框 6">
            <a:extLst>
              <a:ext uri="{FF2B5EF4-FFF2-40B4-BE49-F238E27FC236}">
                <a16:creationId xmlns:a16="http://schemas.microsoft.com/office/drawing/2014/main" id="{2D116DE4-6685-3313-209A-5D56373760D0}"/>
              </a:ext>
            </a:extLst>
          </p:cNvPr>
          <p:cNvSpPr txBox="1"/>
          <p:nvPr/>
        </p:nvSpPr>
        <p:spPr>
          <a:xfrm>
            <a:off x="6719274" y="5739126"/>
            <a:ext cx="11502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Pullover</a:t>
            </a:r>
          </a:p>
        </p:txBody>
      </p:sp>
      <p:sp>
        <p:nvSpPr>
          <p:cNvPr id="10" name="文本框 9">
            <a:extLst>
              <a:ext uri="{FF2B5EF4-FFF2-40B4-BE49-F238E27FC236}">
                <a16:creationId xmlns:a16="http://schemas.microsoft.com/office/drawing/2014/main" id="{8C3ECF70-BEE1-811C-8EEB-E0BD1A81D40B}"/>
              </a:ext>
            </a:extLst>
          </p:cNvPr>
          <p:cNvSpPr txBox="1"/>
          <p:nvPr/>
        </p:nvSpPr>
        <p:spPr>
          <a:xfrm>
            <a:off x="6835953" y="1629008"/>
            <a:ext cx="9092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19 Coat</a:t>
            </a:r>
          </a:p>
        </p:txBody>
      </p:sp>
      <p:sp>
        <p:nvSpPr>
          <p:cNvPr id="13" name="文本框 12">
            <a:extLst>
              <a:ext uri="{FF2B5EF4-FFF2-40B4-BE49-F238E27FC236}">
                <a16:creationId xmlns:a16="http://schemas.microsoft.com/office/drawing/2014/main" id="{B7BC7B3D-F793-61BC-696F-9567F3201EB0}"/>
              </a:ext>
            </a:extLst>
          </p:cNvPr>
          <p:cNvSpPr txBox="1"/>
          <p:nvPr/>
        </p:nvSpPr>
        <p:spPr>
          <a:xfrm>
            <a:off x="10126285" y="1612318"/>
            <a:ext cx="12199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16 Trouser</a:t>
            </a:r>
          </a:p>
        </p:txBody>
      </p:sp>
      <p:sp>
        <p:nvSpPr>
          <p:cNvPr id="16" name="文本框 15">
            <a:extLst>
              <a:ext uri="{FF2B5EF4-FFF2-40B4-BE49-F238E27FC236}">
                <a16:creationId xmlns:a16="http://schemas.microsoft.com/office/drawing/2014/main" id="{2B67762C-AD01-2A80-CAFB-9D4D35FE124F}"/>
              </a:ext>
            </a:extLst>
          </p:cNvPr>
          <p:cNvSpPr txBox="1"/>
          <p:nvPr/>
        </p:nvSpPr>
        <p:spPr>
          <a:xfrm>
            <a:off x="8474253" y="5739126"/>
            <a:ext cx="11502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Pullover</a:t>
            </a:r>
          </a:p>
        </p:txBody>
      </p:sp>
      <p:sp>
        <p:nvSpPr>
          <p:cNvPr id="19" name="文本框 18">
            <a:extLst>
              <a:ext uri="{FF2B5EF4-FFF2-40B4-BE49-F238E27FC236}">
                <a16:creationId xmlns:a16="http://schemas.microsoft.com/office/drawing/2014/main" id="{30C80218-538C-E80C-786C-5DD084BDC483}"/>
              </a:ext>
            </a:extLst>
          </p:cNvPr>
          <p:cNvSpPr txBox="1"/>
          <p:nvPr/>
        </p:nvSpPr>
        <p:spPr>
          <a:xfrm>
            <a:off x="10155376" y="5739126"/>
            <a:ext cx="11502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Pullover</a:t>
            </a:r>
          </a:p>
        </p:txBody>
      </p:sp>
      <p:pic>
        <p:nvPicPr>
          <p:cNvPr id="24" name="图片 23">
            <a:extLst>
              <a:ext uri="{FF2B5EF4-FFF2-40B4-BE49-F238E27FC236}">
                <a16:creationId xmlns:a16="http://schemas.microsoft.com/office/drawing/2014/main" id="{1B2D2CE0-8C0C-AA11-5CCE-7FFB04F12690}"/>
              </a:ext>
            </a:extLst>
          </p:cNvPr>
          <p:cNvPicPr>
            <a:picLocks noChangeAspect="1"/>
          </p:cNvPicPr>
          <p:nvPr/>
        </p:nvPicPr>
        <p:blipFill>
          <a:blip r:embed="rId3"/>
          <a:stretch>
            <a:fillRect/>
          </a:stretch>
        </p:blipFill>
        <p:spPr>
          <a:xfrm>
            <a:off x="6807955" y="2075470"/>
            <a:ext cx="1047750" cy="1047750"/>
          </a:xfrm>
          <a:prstGeom prst="rect">
            <a:avLst/>
          </a:prstGeom>
        </p:spPr>
      </p:pic>
      <p:pic>
        <p:nvPicPr>
          <p:cNvPr id="26" name="图片 25">
            <a:extLst>
              <a:ext uri="{FF2B5EF4-FFF2-40B4-BE49-F238E27FC236}">
                <a16:creationId xmlns:a16="http://schemas.microsoft.com/office/drawing/2014/main" id="{83DCD6A1-1B84-0D8B-7EFB-9C48910B510F}"/>
              </a:ext>
            </a:extLst>
          </p:cNvPr>
          <p:cNvPicPr>
            <a:picLocks noChangeAspect="1"/>
          </p:cNvPicPr>
          <p:nvPr/>
        </p:nvPicPr>
        <p:blipFill>
          <a:blip r:embed="rId9"/>
          <a:stretch>
            <a:fillRect/>
          </a:stretch>
        </p:blipFill>
        <p:spPr>
          <a:xfrm>
            <a:off x="8562012" y="2075470"/>
            <a:ext cx="1047751" cy="1047751"/>
          </a:xfrm>
          <a:prstGeom prst="rect">
            <a:avLst/>
          </a:prstGeom>
        </p:spPr>
      </p:pic>
      <p:pic>
        <p:nvPicPr>
          <p:cNvPr id="29" name="图片 28">
            <a:extLst>
              <a:ext uri="{FF2B5EF4-FFF2-40B4-BE49-F238E27FC236}">
                <a16:creationId xmlns:a16="http://schemas.microsoft.com/office/drawing/2014/main" id="{9C61FAEF-7051-0235-9DC7-C8B449F868E8}"/>
              </a:ext>
            </a:extLst>
          </p:cNvPr>
          <p:cNvPicPr>
            <a:picLocks noChangeAspect="1"/>
          </p:cNvPicPr>
          <p:nvPr/>
        </p:nvPicPr>
        <p:blipFill>
          <a:blip r:embed="rId2"/>
          <a:stretch>
            <a:fillRect/>
          </a:stretch>
        </p:blipFill>
        <p:spPr>
          <a:xfrm>
            <a:off x="10213329" y="2075470"/>
            <a:ext cx="1047751" cy="1047751"/>
          </a:xfrm>
          <a:prstGeom prst="rect">
            <a:avLst/>
          </a:prstGeom>
        </p:spPr>
      </p:pic>
      <p:pic>
        <p:nvPicPr>
          <p:cNvPr id="34" name="图片 33">
            <a:extLst>
              <a:ext uri="{FF2B5EF4-FFF2-40B4-BE49-F238E27FC236}">
                <a16:creationId xmlns:a16="http://schemas.microsoft.com/office/drawing/2014/main" id="{155B6734-FE6E-0AAC-9780-EE9DDEEAD822}"/>
              </a:ext>
            </a:extLst>
          </p:cNvPr>
          <p:cNvPicPr>
            <a:picLocks noChangeAspect="1"/>
          </p:cNvPicPr>
          <p:nvPr/>
        </p:nvPicPr>
        <p:blipFill>
          <a:blip r:embed="rId7"/>
          <a:stretch>
            <a:fillRect/>
          </a:stretch>
        </p:blipFill>
        <p:spPr>
          <a:xfrm>
            <a:off x="6819281" y="3313952"/>
            <a:ext cx="1047751" cy="1047751"/>
          </a:xfrm>
          <a:prstGeom prst="rect">
            <a:avLst/>
          </a:prstGeom>
        </p:spPr>
      </p:pic>
      <p:pic>
        <p:nvPicPr>
          <p:cNvPr id="36" name="图片 35">
            <a:extLst>
              <a:ext uri="{FF2B5EF4-FFF2-40B4-BE49-F238E27FC236}">
                <a16:creationId xmlns:a16="http://schemas.microsoft.com/office/drawing/2014/main" id="{F5D05321-EC62-9A04-1797-866508033B6A}"/>
              </a:ext>
            </a:extLst>
          </p:cNvPr>
          <p:cNvPicPr>
            <a:picLocks noChangeAspect="1"/>
          </p:cNvPicPr>
          <p:nvPr/>
        </p:nvPicPr>
        <p:blipFill>
          <a:blip r:embed="rId10"/>
          <a:stretch>
            <a:fillRect/>
          </a:stretch>
        </p:blipFill>
        <p:spPr>
          <a:xfrm>
            <a:off x="8562012" y="3313952"/>
            <a:ext cx="1047751" cy="1047751"/>
          </a:xfrm>
          <a:prstGeom prst="rect">
            <a:avLst/>
          </a:prstGeom>
        </p:spPr>
      </p:pic>
      <p:pic>
        <p:nvPicPr>
          <p:cNvPr id="38" name="图片 37">
            <a:extLst>
              <a:ext uri="{FF2B5EF4-FFF2-40B4-BE49-F238E27FC236}">
                <a16:creationId xmlns:a16="http://schemas.microsoft.com/office/drawing/2014/main" id="{E619F96E-D86B-E64A-44E0-ECE7D835C289}"/>
              </a:ext>
            </a:extLst>
          </p:cNvPr>
          <p:cNvPicPr>
            <a:picLocks noChangeAspect="1"/>
          </p:cNvPicPr>
          <p:nvPr/>
        </p:nvPicPr>
        <p:blipFill>
          <a:blip r:embed="rId5"/>
          <a:stretch>
            <a:fillRect/>
          </a:stretch>
        </p:blipFill>
        <p:spPr>
          <a:xfrm>
            <a:off x="10213329" y="3313952"/>
            <a:ext cx="1047751" cy="1047751"/>
          </a:xfrm>
          <a:prstGeom prst="rect">
            <a:avLst/>
          </a:prstGeom>
        </p:spPr>
      </p:pic>
      <p:pic>
        <p:nvPicPr>
          <p:cNvPr id="40" name="图片 39">
            <a:extLst>
              <a:ext uri="{FF2B5EF4-FFF2-40B4-BE49-F238E27FC236}">
                <a16:creationId xmlns:a16="http://schemas.microsoft.com/office/drawing/2014/main" id="{67956FB4-6DB1-6484-36B9-2FFF2A281A64}"/>
              </a:ext>
            </a:extLst>
          </p:cNvPr>
          <p:cNvPicPr>
            <a:picLocks noChangeAspect="1"/>
          </p:cNvPicPr>
          <p:nvPr/>
        </p:nvPicPr>
        <p:blipFill>
          <a:blip r:embed="rId8"/>
          <a:stretch>
            <a:fillRect/>
          </a:stretch>
        </p:blipFill>
        <p:spPr>
          <a:xfrm>
            <a:off x="6835953" y="4552435"/>
            <a:ext cx="1047750" cy="1047750"/>
          </a:xfrm>
          <a:prstGeom prst="rect">
            <a:avLst/>
          </a:prstGeom>
        </p:spPr>
      </p:pic>
      <p:pic>
        <p:nvPicPr>
          <p:cNvPr id="42" name="图片 41">
            <a:extLst>
              <a:ext uri="{FF2B5EF4-FFF2-40B4-BE49-F238E27FC236}">
                <a16:creationId xmlns:a16="http://schemas.microsoft.com/office/drawing/2014/main" id="{3AC8DE86-C763-DA6F-336B-B94933FBB990}"/>
              </a:ext>
            </a:extLst>
          </p:cNvPr>
          <p:cNvPicPr>
            <a:picLocks noChangeAspect="1"/>
          </p:cNvPicPr>
          <p:nvPr/>
        </p:nvPicPr>
        <p:blipFill>
          <a:blip r:embed="rId8"/>
          <a:stretch>
            <a:fillRect/>
          </a:stretch>
        </p:blipFill>
        <p:spPr>
          <a:xfrm>
            <a:off x="8565909" y="4552435"/>
            <a:ext cx="1047750" cy="1047750"/>
          </a:xfrm>
          <a:prstGeom prst="rect">
            <a:avLst/>
          </a:prstGeom>
        </p:spPr>
      </p:pic>
      <p:pic>
        <p:nvPicPr>
          <p:cNvPr id="44" name="图片 43">
            <a:extLst>
              <a:ext uri="{FF2B5EF4-FFF2-40B4-BE49-F238E27FC236}">
                <a16:creationId xmlns:a16="http://schemas.microsoft.com/office/drawing/2014/main" id="{8D935342-29EE-CC81-5574-62E467A07A88}"/>
              </a:ext>
            </a:extLst>
          </p:cNvPr>
          <p:cNvPicPr>
            <a:picLocks noChangeAspect="1"/>
          </p:cNvPicPr>
          <p:nvPr/>
        </p:nvPicPr>
        <p:blipFill>
          <a:blip r:embed="rId8"/>
          <a:stretch>
            <a:fillRect/>
          </a:stretch>
        </p:blipFill>
        <p:spPr>
          <a:xfrm>
            <a:off x="10213329" y="4552435"/>
            <a:ext cx="1047750" cy="1047750"/>
          </a:xfrm>
          <a:prstGeom prst="rect">
            <a:avLst/>
          </a:prstGeom>
        </p:spPr>
      </p:pic>
    </p:spTree>
    <p:extLst>
      <p:ext uri="{BB962C8B-B14F-4D97-AF65-F5344CB8AC3E}">
        <p14:creationId xmlns:p14="http://schemas.microsoft.com/office/powerpoint/2010/main" val="240904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B5A0E-12DC-BBA2-9E25-BF2CE7A090BD}"/>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Morphing Part 2</a:t>
            </a:r>
          </a:p>
        </p:txBody>
      </p:sp>
      <p:sp>
        <p:nvSpPr>
          <p:cNvPr id="3" name="副标题 2">
            <a:extLst>
              <a:ext uri="{FF2B5EF4-FFF2-40B4-BE49-F238E27FC236}">
                <a16:creationId xmlns:a16="http://schemas.microsoft.com/office/drawing/2014/main" id="{9FBCF5AC-45A1-6BF7-D104-213915AF64D2}"/>
              </a:ext>
            </a:extLst>
          </p:cNvPr>
          <p:cNvSpPr>
            <a:spLocks noGrp="1"/>
          </p:cNvSpPr>
          <p:nvPr>
            <p:ph type="subTitle" idx="1"/>
          </p:nvPr>
        </p:nvSpPr>
        <p:spPr/>
        <p: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06/23/22</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Slide #10 ~ #19</a:t>
            </a:r>
          </a:p>
          <a:p>
            <a:endParaRPr lang="en-US" dirty="0"/>
          </a:p>
        </p:txBody>
      </p:sp>
    </p:spTree>
    <p:extLst>
      <p:ext uri="{BB962C8B-B14F-4D97-AF65-F5344CB8AC3E}">
        <p14:creationId xmlns:p14="http://schemas.microsoft.com/office/powerpoint/2010/main" val="869177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798AF-0F97-C209-F11F-568D7E20624C}"/>
              </a:ext>
            </a:extLst>
          </p:cNvPr>
          <p:cNvSpPr>
            <a:spLocks noGrp="1"/>
          </p:cNvSpPr>
          <p:nvPr>
            <p:ph type="title"/>
          </p:nvPr>
        </p:nvSpPr>
        <p:spPr/>
        <p:txBody>
          <a:bodyPr>
            <a:normAutofit/>
          </a:bodyPr>
          <a:lstStyle/>
          <a:p>
            <a:pPr algn="ctr"/>
            <a:r>
              <a:rPr lang="en-US" dirty="0">
                <a:latin typeface="Times New Roman" panose="02020603050405020304" pitchFamily="18" charset="0"/>
                <a:cs typeface="Times New Roman" panose="02020603050405020304" pitchFamily="18" charset="0"/>
              </a:rPr>
              <a:t>Process of Morphing</a:t>
            </a:r>
          </a:p>
        </p:txBody>
      </p:sp>
      <p:sp>
        <p:nvSpPr>
          <p:cNvPr id="4" name="内容占位符 3">
            <a:extLst>
              <a:ext uri="{FF2B5EF4-FFF2-40B4-BE49-F238E27FC236}">
                <a16:creationId xmlns:a16="http://schemas.microsoft.com/office/drawing/2014/main" id="{D63A3843-65AC-17DB-491F-7CD0CD4692BC}"/>
              </a:ext>
            </a:extLst>
          </p:cNvPr>
          <p:cNvSpPr>
            <a:spLocks noGrp="1"/>
          </p:cNvSpPr>
          <p:nvPr>
            <p:ph idx="1"/>
          </p:nvPr>
        </p:nvSpPr>
        <p:spPr/>
        <p:txBody>
          <a:bodyPr>
            <a:normAutofit/>
          </a:bodyPr>
          <a:lstStyle/>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202124"/>
                </a:solidFill>
                <a:effectLst/>
                <a:latin typeface="Times New Roman" panose="02020603050405020304" pitchFamily="18" charset="0"/>
                <a:ea typeface="inherit"/>
                <a:cs typeface="Times New Roman" panose="02020603050405020304" pitchFamily="18" charset="0"/>
              </a:rPr>
              <a:t>In order to compare the process of image morphing, we divided the experiment into five groups. In each group, three images of different clothing types were selected as the original images to perform the same image morphing twice. Assuming that the three images are pullover A, trouser A, and coat A, we first morphed pullover A to trouser A and 9 transition images would be generated during this process. Then each transition image would be used as the original picture to </a:t>
            </a:r>
            <a:r>
              <a:rPr lang="en-US" altLang="en-US" sz="2000" dirty="0">
                <a:solidFill>
                  <a:srgbClr val="202124"/>
                </a:solidFill>
                <a:latin typeface="Times New Roman" panose="02020603050405020304" pitchFamily="18" charset="0"/>
                <a:ea typeface="inherit"/>
                <a:cs typeface="Times New Roman" panose="02020603050405020304" pitchFamily="18" charset="0"/>
              </a:rPr>
              <a:t>be morphed </a:t>
            </a:r>
            <a:r>
              <a:rPr kumimoji="0" lang="en-US" altLang="en-US" sz="2000" b="0" i="0" u="none" strike="noStrike" cap="none" normalizeH="0" baseline="0" dirty="0">
                <a:ln>
                  <a:noFill/>
                </a:ln>
                <a:solidFill>
                  <a:srgbClr val="202124"/>
                </a:solidFill>
                <a:effectLst/>
                <a:latin typeface="Times New Roman" panose="02020603050405020304" pitchFamily="18" charset="0"/>
                <a:ea typeface="inherit"/>
                <a:cs typeface="Times New Roman" panose="02020603050405020304" pitchFamily="18" charset="0"/>
              </a:rPr>
              <a:t>to coat A, and another 9 transition images were produced in each morphing process. The 9 images in this ppt are from the original images and the transition image in the middle.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In each experiment if we imagine all the pictures as elements in an 11 by 11 matrix, the first column of pictures originates from the pullover at the top, and the last column of pictures originates from the trouser at the top, </a:t>
            </a:r>
            <a:r>
              <a:rPr kumimoji="0" lang="en-US" altLang="en-US" sz="2000" b="0" i="0" u="none" strike="noStrike" cap="none" normalizeH="0" baseline="0" dirty="0">
                <a:ln>
                  <a:noFill/>
                </a:ln>
                <a:solidFill>
                  <a:srgbClr val="202124"/>
                </a:solidFill>
                <a:effectLst/>
                <a:latin typeface="Times New Roman" panose="02020603050405020304" pitchFamily="18" charset="0"/>
                <a:ea typeface="inherit"/>
                <a:cs typeface="Times New Roman" panose="02020603050405020304" pitchFamily="18" charset="0"/>
              </a:rPr>
              <a:t>which makes the images closer to the left look more like a pullover, the images closer to the right looks more like a trouser, </a:t>
            </a: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and the images closer to the bottom picture looks more like a coat.</a:t>
            </a:r>
            <a:endParaRPr lang="en-US" altLang="en-US" sz="2000" dirty="0">
              <a:latin typeface="Times New Roman" panose="02020603050405020304" pitchFamily="18" charset="0"/>
              <a:ea typeface="inherit"/>
              <a:cs typeface="Times New Roman" panose="02020603050405020304" pitchFamily="18" charset="0"/>
            </a:endParaRPr>
          </a:p>
        </p:txBody>
      </p:sp>
    </p:spTree>
    <p:extLst>
      <p:ext uri="{BB962C8B-B14F-4D97-AF65-F5344CB8AC3E}">
        <p14:creationId xmlns:p14="http://schemas.microsoft.com/office/powerpoint/2010/main" val="2274308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798AF-0F97-C209-F11F-568D7E20624C}"/>
              </a:ext>
            </a:extLst>
          </p:cNvPr>
          <p:cNvSpPr>
            <a:spLocks noGrp="1"/>
          </p:cNvSpPr>
          <p:nvPr>
            <p:ph type="title"/>
          </p:nvPr>
        </p:nvSpPr>
        <p:spPr/>
        <p:txBody>
          <a:bodyPr>
            <a:normAutofit/>
          </a:bodyPr>
          <a:lstStyle/>
          <a:p>
            <a:pPr algn="ctr"/>
            <a:r>
              <a:rPr lang="en-US" dirty="0">
                <a:latin typeface="Times New Roman" panose="02020603050405020304" pitchFamily="18" charset="0"/>
                <a:cs typeface="Times New Roman" panose="02020603050405020304" pitchFamily="18" charset="0"/>
              </a:rPr>
              <a:t>Selection of Images</a:t>
            </a:r>
          </a:p>
        </p:txBody>
      </p:sp>
      <p:sp>
        <p:nvSpPr>
          <p:cNvPr id="4" name="内容占位符 3">
            <a:extLst>
              <a:ext uri="{FF2B5EF4-FFF2-40B4-BE49-F238E27FC236}">
                <a16:creationId xmlns:a16="http://schemas.microsoft.com/office/drawing/2014/main" id="{D63A3843-65AC-17DB-491F-7CD0CD4692BC}"/>
              </a:ext>
            </a:extLst>
          </p:cNvPr>
          <p:cNvSpPr>
            <a:spLocks noGrp="1"/>
          </p:cNvSpPr>
          <p:nvPr>
            <p:ph idx="1"/>
          </p:nvPr>
        </p:nvSpPr>
        <p:spPr/>
        <p:txBody>
          <a:bodyPr>
            <a:normAutofit/>
          </a:bodyPr>
          <a:lstStyle/>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In the first experiment, the number of clothes is a randomly selected number within 100 according to its pre-set clothes type.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endParaRPr lang="en-US" altLang="en-US" sz="2200" dirty="0">
              <a:latin typeface="Times New Roman" panose="02020603050405020304" pitchFamily="18" charset="0"/>
              <a:ea typeface="inherit"/>
              <a:cs typeface="Times New Roman" panose="02020603050405020304" pitchFamily="18" charset="0"/>
            </a:endParaRP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chemeClr val="tx1"/>
                </a:solidFill>
                <a:effectLst/>
                <a:latin typeface="Times New Roman" panose="02020603050405020304" pitchFamily="18" charset="0"/>
                <a:ea typeface="inherit"/>
                <a:cs typeface="Times New Roman" panose="02020603050405020304" pitchFamily="18" charset="0"/>
              </a:rPr>
              <a:t>In the second experiment, clothes of the same type but different numbers as in the first experiment, in this case pullover B, trouser B, and coat B, would be selected as the source images for morphing. Although the clothes types used in the two experiments are the same, the clothes numbers that have not been used in the other groups would be given priority, and the images with a larger difference from the clothes picture in the first experiment would also be given priority use as the original images</a:t>
            </a:r>
            <a:r>
              <a:rPr lang="en-US" altLang="en-US" sz="2200" dirty="0">
                <a:latin typeface="Times New Roman" panose="02020603050405020304" pitchFamily="18" charset="0"/>
                <a:ea typeface="inherit"/>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818869"/>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TM02900720[[fn=积分]]</Template>
  <TotalTime>1140</TotalTime>
  <Words>1616</Words>
  <Application>Microsoft Office PowerPoint</Application>
  <PresentationFormat>宽屏</PresentationFormat>
  <Paragraphs>106</Paragraphs>
  <Slides>23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Arial</vt:lpstr>
      <vt:lpstr>Calibri</vt:lpstr>
      <vt:lpstr>Calibri Light</vt:lpstr>
      <vt:lpstr>Times New Roman</vt:lpstr>
      <vt:lpstr>Wingdings 2</vt:lpstr>
      <vt:lpstr>HDOfficeLightV0</vt:lpstr>
      <vt:lpstr>Random walking</vt:lpstr>
      <vt:lpstr>Morphing Part 1</vt:lpstr>
      <vt:lpstr>Process of Morphing</vt:lpstr>
      <vt:lpstr>PowerPoint 演示文稿</vt:lpstr>
      <vt:lpstr>PowerPoint 演示文稿</vt:lpstr>
      <vt:lpstr>PowerPoint 演示文稿</vt:lpstr>
      <vt:lpstr>Morphing Part 2</vt:lpstr>
      <vt:lpstr>Process of Morphing</vt:lpstr>
      <vt:lpstr>Selection of Images</vt:lpstr>
      <vt:lpstr>Number of the Original Image</vt:lpstr>
      <vt:lpstr>PowerPoint 演示文稿</vt:lpstr>
      <vt:lpstr>Experiments Result from Group 1</vt:lpstr>
      <vt:lpstr>PowerPoint 演示文稿</vt:lpstr>
      <vt:lpstr>PowerPoint 演示文稿</vt:lpstr>
      <vt:lpstr>Experiments Result from Group 2 &amp; 3</vt:lpstr>
      <vt:lpstr>PowerPoint 演示文稿</vt:lpstr>
      <vt:lpstr>PowerPoint 演示文稿</vt:lpstr>
      <vt:lpstr>Experiments Result from Group 4 &amp; 5</vt:lpstr>
      <vt:lpstr>Plot 3D Group 1a &amp; 1b</vt:lpstr>
      <vt:lpstr>Plot 3D Group 2a &amp; 2b</vt:lpstr>
      <vt:lpstr>Plot 3D Group 3a &amp; 3b</vt:lpstr>
      <vt:lpstr>Plot 3D Group 4a &amp; 4b</vt:lpstr>
      <vt:lpstr>Plot 3D Group 5a &amp; 5b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walking</dc:title>
  <dc:creator>Lin S.</dc:creator>
  <cp:lastModifiedBy>Lin S.</cp:lastModifiedBy>
  <cp:revision>3</cp:revision>
  <dcterms:created xsi:type="dcterms:W3CDTF">2022-08-25T18:46:22Z</dcterms:created>
  <dcterms:modified xsi:type="dcterms:W3CDTF">2022-09-12T09:28:55Z</dcterms:modified>
</cp:coreProperties>
</file>